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5" r:id="rId2"/>
    <p:sldId id="300" r:id="rId3"/>
    <p:sldId id="296" r:id="rId4"/>
    <p:sldId id="297" r:id="rId5"/>
    <p:sldId id="298" r:id="rId6"/>
    <p:sldId id="299" r:id="rId7"/>
    <p:sldId id="268" r:id="rId8"/>
    <p:sldId id="267" r:id="rId9"/>
    <p:sldId id="270" r:id="rId10"/>
    <p:sldId id="272" r:id="rId11"/>
    <p:sldId id="266" r:id="rId12"/>
    <p:sldId id="256" r:id="rId13"/>
    <p:sldId id="258" r:id="rId14"/>
    <p:sldId id="259" r:id="rId15"/>
    <p:sldId id="263" r:id="rId16"/>
    <p:sldId id="257" r:id="rId17"/>
    <p:sldId id="264" r:id="rId18"/>
    <p:sldId id="271" r:id="rId19"/>
    <p:sldId id="269" r:id="rId20"/>
    <p:sldId id="262" r:id="rId21"/>
    <p:sldId id="260" r:id="rId22"/>
    <p:sldId id="261"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4" r:id="rId44"/>
    <p:sldId id="295" r:id="rId45"/>
    <p:sldId id="293"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B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507" autoAdjust="0"/>
  </p:normalViewPr>
  <p:slideViewPr>
    <p:cSldViewPr snapToGrid="0">
      <p:cViewPr>
        <p:scale>
          <a:sx n="60" d="100"/>
          <a:sy n="60" d="100"/>
        </p:scale>
        <p:origin x="908"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20/2/2023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12</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16</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21</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39</a:t>
            </a:fld>
            <a:endParaRPr lang="en-SG"/>
          </a:p>
        </p:txBody>
      </p:sp>
    </p:spTree>
    <p:extLst>
      <p:ext uri="{BB962C8B-B14F-4D97-AF65-F5344CB8AC3E}">
        <p14:creationId xmlns:p14="http://schemas.microsoft.com/office/powerpoint/2010/main" val="371353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Analysis</a:t>
            </a:r>
            <a:r>
              <a:rPr lang="en-SG" dirty="0"/>
              <a:t> -  Syntax, function/column/table mapping are verified and fully resolved logical plan is created.</a:t>
            </a:r>
          </a:p>
          <a:p>
            <a:endParaRPr lang="en-SG" dirty="0"/>
          </a:p>
          <a:p>
            <a:r>
              <a:rPr lang="en-SG" b="1" dirty="0"/>
              <a:t>Logical optimization</a:t>
            </a:r>
            <a:r>
              <a:rPr lang="en-SG" dirty="0"/>
              <a:t> – standard </a:t>
            </a:r>
            <a:r>
              <a:rPr lang="en-SG" b="1" dirty="0"/>
              <a:t>rule based optimizations</a:t>
            </a:r>
            <a:r>
              <a:rPr lang="en-SG" dirty="0"/>
              <a:t> to the logical plan like </a:t>
            </a:r>
            <a:r>
              <a:rPr lang="en-SG" b="1" dirty="0"/>
              <a:t>constant folding, predicate pushdown, partition pruning, null propagation, Boolean expression simplification. </a:t>
            </a:r>
          </a:p>
          <a:p>
            <a:endParaRPr lang="en-SG" b="1" dirty="0"/>
          </a:p>
          <a:p>
            <a:r>
              <a:rPr lang="en-SG" b="1" dirty="0"/>
              <a:t>Physical planning</a:t>
            </a:r>
            <a:r>
              <a:rPr lang="en-SG" b="0" dirty="0"/>
              <a:t> – takes a logical plan and generates one or more physical plan and is based on </a:t>
            </a:r>
            <a:r>
              <a:rPr lang="en-SG" b="1" dirty="0"/>
              <a:t>cost-based optimization</a:t>
            </a:r>
            <a:r>
              <a:rPr lang="en-SG" b="0" dirty="0"/>
              <a:t>. Finally, least cost based physical plan is selected. (type of joins like broadcast join, sort-merge join are decided)</a:t>
            </a:r>
          </a:p>
          <a:p>
            <a:endParaRPr lang="en-SG" b="0" dirty="0"/>
          </a:p>
          <a:p>
            <a:r>
              <a:rPr lang="en-SG" b="1" dirty="0"/>
              <a:t>Code Generation</a:t>
            </a:r>
            <a:r>
              <a:rPr lang="en-SG" b="0" dirty="0"/>
              <a:t> – Best plan is taken for code generation and engine will  generate java byte code for the RDD operations in the physical plan. Thus spark is also called a compiler.</a:t>
            </a:r>
          </a:p>
        </p:txBody>
      </p:sp>
      <p:sp>
        <p:nvSpPr>
          <p:cNvPr id="4" name="Slide Number Placeholder 3"/>
          <p:cNvSpPr>
            <a:spLocks noGrp="1"/>
          </p:cNvSpPr>
          <p:nvPr>
            <p:ph type="sldNum" sz="quarter" idx="5"/>
          </p:nvPr>
        </p:nvSpPr>
        <p:spPr/>
        <p:txBody>
          <a:bodyPr/>
          <a:lstStyle/>
          <a:p>
            <a:fld id="{F4C1432A-815B-421C-B111-47E7F9008186}" type="slidenum">
              <a:rPr lang="en-SG" smtClean="0"/>
              <a:t>44</a:t>
            </a:fld>
            <a:endParaRPr lang="en-SG"/>
          </a:p>
        </p:txBody>
      </p:sp>
    </p:spTree>
    <p:extLst>
      <p:ext uri="{BB962C8B-B14F-4D97-AF65-F5344CB8AC3E}">
        <p14:creationId xmlns:p14="http://schemas.microsoft.com/office/powerpoint/2010/main" val="74551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20/2/2023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20/2/2023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
        <p:nvSpPr>
          <p:cNvPr id="4" name="TextBox 3">
            <a:extLst>
              <a:ext uri="{FF2B5EF4-FFF2-40B4-BE49-F238E27FC236}">
                <a16:creationId xmlns:a16="http://schemas.microsoft.com/office/drawing/2014/main" id="{F8686DA3-E195-ACE6-0950-EC6EDD4A1BC2}"/>
              </a:ext>
            </a:extLst>
          </p:cNvPr>
          <p:cNvSpPr txBox="1"/>
          <p:nvPr/>
        </p:nvSpPr>
        <p:spPr>
          <a:xfrm>
            <a:off x="3204779" y="2448938"/>
            <a:ext cx="8628993" cy="646331"/>
          </a:xfrm>
          <a:prstGeom prst="rect">
            <a:avLst/>
          </a:prstGeom>
          <a:noFill/>
        </p:spPr>
        <p:txBody>
          <a:bodyPr wrap="square">
            <a:spAutoFit/>
          </a:bodyPr>
          <a:lstStyle/>
          <a:p>
            <a:r>
              <a:rPr lang="en-SG" dirty="0"/>
              <a:t>https://katcr.to/udemy-apache-spark-3-beyond-basics-and-cracking-job-interviews-t5046440.html</a:t>
            </a:r>
          </a:p>
        </p:txBody>
      </p:sp>
      <p:sp>
        <p:nvSpPr>
          <p:cNvPr id="2" name="TextBox 1">
            <a:extLst>
              <a:ext uri="{FF2B5EF4-FFF2-40B4-BE49-F238E27FC236}">
                <a16:creationId xmlns:a16="http://schemas.microsoft.com/office/drawing/2014/main" id="{3A1CD61D-259E-7747-1B3E-784E33374664}"/>
              </a:ext>
            </a:extLst>
          </p:cNvPr>
          <p:cNvSpPr txBox="1"/>
          <p:nvPr/>
        </p:nvSpPr>
        <p:spPr>
          <a:xfrm>
            <a:off x="508000" y="4546600"/>
            <a:ext cx="10033000" cy="1200329"/>
          </a:xfrm>
          <a:prstGeom prst="rect">
            <a:avLst/>
          </a:prstGeom>
          <a:noFill/>
        </p:spPr>
        <p:txBody>
          <a:bodyPr wrap="square" rtlCol="0">
            <a:spAutoFit/>
          </a:bodyPr>
          <a:lstStyle/>
          <a:p>
            <a:pPr algn="l"/>
            <a:r>
              <a:rPr lang="en-US" b="0" i="0" dirty="0">
                <a:solidFill>
                  <a:srgbClr val="1C1D1F"/>
                </a:solidFill>
                <a:effectLst/>
                <a:latin typeface="udemy sans"/>
              </a:rPr>
              <a:t>The </a:t>
            </a:r>
            <a:r>
              <a:rPr lang="en-US" b="1" i="0" dirty="0">
                <a:solidFill>
                  <a:srgbClr val="1C1D1F"/>
                </a:solidFill>
                <a:effectLst/>
                <a:latin typeface="udemy sans"/>
              </a:rPr>
              <a:t>cluster mode </a:t>
            </a:r>
            <a:r>
              <a:rPr lang="en-US" b="0" i="0" dirty="0">
                <a:solidFill>
                  <a:srgbClr val="1C1D1F"/>
                </a:solidFill>
                <a:effectLst/>
                <a:latin typeface="udemy sans"/>
              </a:rPr>
              <a:t>will run driver and executor both in the spark cluster.</a:t>
            </a:r>
          </a:p>
          <a:p>
            <a:pPr algn="l"/>
            <a:endParaRPr lang="en-US" b="0" i="0" dirty="0">
              <a:solidFill>
                <a:srgbClr val="1C1D1F"/>
              </a:solidFill>
              <a:effectLst/>
              <a:latin typeface="udemy sans"/>
            </a:endParaRPr>
          </a:p>
          <a:p>
            <a:pPr algn="l"/>
            <a:r>
              <a:rPr lang="en-US" b="0" i="0" u="sng" dirty="0">
                <a:solidFill>
                  <a:srgbClr val="401B9C"/>
                </a:solidFill>
                <a:effectLst/>
                <a:latin typeface="udemy sans"/>
              </a:rPr>
              <a:t>The </a:t>
            </a:r>
            <a:r>
              <a:rPr lang="en-US" b="1" i="0" u="sng" dirty="0">
                <a:solidFill>
                  <a:srgbClr val="401B9C"/>
                </a:solidFill>
                <a:effectLst/>
                <a:latin typeface="udemy sans"/>
              </a:rPr>
              <a:t>client mode</a:t>
            </a:r>
            <a:r>
              <a:rPr lang="en-US" b="0" i="0" u="sng" dirty="0">
                <a:solidFill>
                  <a:srgbClr val="401B9C"/>
                </a:solidFill>
                <a:effectLst/>
                <a:latin typeface="udemy sans"/>
              </a:rPr>
              <a:t> will run the driver in the local machine, and the executors will run in the cluster.</a:t>
            </a:r>
          </a:p>
          <a:p>
            <a:endParaRPr lang="en-SG" dirty="0"/>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823750" y="2253593"/>
            <a:ext cx="3075588"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1135116" y="34671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1411613" y="2811297"/>
            <a:ext cx="1429407" cy="369332"/>
          </a:xfrm>
          <a:prstGeom prst="rect">
            <a:avLst/>
          </a:prstGeom>
          <a:noFill/>
        </p:spPr>
        <p:txBody>
          <a:bodyPr wrap="square" rtlCol="0">
            <a:spAutoFit/>
          </a:bodyPr>
          <a:lstStyle/>
          <a:p>
            <a:r>
              <a:rPr lang="en-SG" dirty="0">
                <a:solidFill>
                  <a:schemeClr val="bg1"/>
                </a:solidFill>
              </a:rPr>
              <a:t>Worker Node</a:t>
            </a:r>
          </a:p>
        </p:txBody>
      </p:sp>
      <p:sp>
        <p:nvSpPr>
          <p:cNvPr id="4" name="TextBox 3">
            <a:extLst>
              <a:ext uri="{FF2B5EF4-FFF2-40B4-BE49-F238E27FC236}">
                <a16:creationId xmlns:a16="http://schemas.microsoft.com/office/drawing/2014/main" id="{8CA3E4B0-04A6-1E0A-46B6-5623B51DDAA0}"/>
              </a:ext>
            </a:extLst>
          </p:cNvPr>
          <p:cNvSpPr txBox="1"/>
          <p:nvPr/>
        </p:nvSpPr>
        <p:spPr>
          <a:xfrm>
            <a:off x="4457700" y="2253594"/>
            <a:ext cx="3670300" cy="2585323"/>
          </a:xfrm>
          <a:prstGeom prst="rect">
            <a:avLst/>
          </a:prstGeom>
          <a:noFill/>
        </p:spPr>
        <p:txBody>
          <a:bodyPr wrap="square" rtlCol="0">
            <a:spAutoFit/>
          </a:bodyPr>
          <a:lstStyle/>
          <a:p>
            <a:r>
              <a:rPr lang="en-SG" dirty="0"/>
              <a:t>1.Driver</a:t>
            </a:r>
          </a:p>
          <a:p>
            <a:r>
              <a:rPr lang="en-SG" dirty="0"/>
              <a:t>2.Worker</a:t>
            </a:r>
          </a:p>
          <a:p>
            <a:r>
              <a:rPr lang="en-SG" dirty="0"/>
              <a:t>3.Executor</a:t>
            </a:r>
          </a:p>
          <a:p>
            <a:endParaRPr lang="en-SG" dirty="0"/>
          </a:p>
          <a:p>
            <a:pPr marL="342900" indent="-342900">
              <a:buAutoNum type="arabicPeriod"/>
            </a:pPr>
            <a:r>
              <a:rPr lang="en-SG" dirty="0"/>
              <a:t>Jobs</a:t>
            </a:r>
          </a:p>
          <a:p>
            <a:pPr marL="342900" indent="-342900">
              <a:buAutoNum type="arabicPeriod"/>
            </a:pPr>
            <a:r>
              <a:rPr lang="en-SG" dirty="0"/>
              <a:t>Stages</a:t>
            </a:r>
          </a:p>
          <a:p>
            <a:pPr marL="342900" indent="-342900">
              <a:buAutoNum type="arabicPeriod"/>
            </a:pPr>
            <a:r>
              <a:rPr lang="en-SG" dirty="0"/>
              <a:t>Tasks</a:t>
            </a:r>
          </a:p>
          <a:p>
            <a:endParaRPr lang="en-SG" dirty="0"/>
          </a:p>
          <a:p>
            <a:pPr marL="342900" indent="-342900">
              <a:buAutoNum type="arabicPeriod"/>
            </a:pPr>
            <a:endParaRPr lang="en-SG" dirty="0"/>
          </a:p>
        </p:txBody>
      </p:sp>
    </p:spTree>
    <p:extLst>
      <p:ext uri="{BB962C8B-B14F-4D97-AF65-F5344CB8AC3E}">
        <p14:creationId xmlns:p14="http://schemas.microsoft.com/office/powerpoint/2010/main" val="23906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31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674DF-C6FF-4034-1315-C77291E81535}"/>
              </a:ext>
            </a:extLst>
          </p:cNvPr>
          <p:cNvSpPr txBox="1"/>
          <p:nvPr/>
        </p:nvSpPr>
        <p:spPr>
          <a:xfrm>
            <a:off x="157655" y="137593"/>
            <a:ext cx="12034345" cy="3139321"/>
          </a:xfrm>
          <a:prstGeom prst="rect">
            <a:avLst/>
          </a:prstGeom>
          <a:noFill/>
        </p:spPr>
        <p:txBody>
          <a:bodyPr wrap="square">
            <a:spAutoFit/>
          </a:bodyPr>
          <a:lstStyle/>
          <a:p>
            <a:pPr algn="l"/>
            <a:r>
              <a:rPr lang="en-US" b="0" i="0" dirty="0">
                <a:solidFill>
                  <a:srgbClr val="292929"/>
                </a:solidFill>
                <a:effectLst/>
                <a:latin typeface="source-serif-pro"/>
              </a:rPr>
              <a:t>Spark session is a unified entry point of a spark application from Spark 2.0. It provides a way to interact with various spark’s functionality with a lesser number of constructs. Instead of having a spark context, hive context, SQL context, now all of it is encapsulated in a Spark session.</a:t>
            </a:r>
          </a:p>
          <a:p>
            <a:pPr algn="l"/>
            <a:endParaRPr lang="en-US" b="0" i="0" dirty="0">
              <a:solidFill>
                <a:srgbClr val="292929"/>
              </a:solidFill>
              <a:effectLst/>
              <a:latin typeface="source-serif-pro"/>
            </a:endParaRPr>
          </a:p>
          <a:p>
            <a:pPr algn="l"/>
            <a:r>
              <a:rPr lang="en-US" b="1" i="0" dirty="0">
                <a:solidFill>
                  <a:srgbClr val="292929"/>
                </a:solidFill>
                <a:effectLst/>
                <a:latin typeface="sohne"/>
              </a:rPr>
              <a:t>Some History….</a:t>
            </a:r>
          </a:p>
          <a:p>
            <a:pPr algn="l"/>
            <a:r>
              <a:rPr lang="en-US" b="0" i="0" dirty="0">
                <a:solidFill>
                  <a:srgbClr val="292929"/>
                </a:solidFill>
                <a:effectLst/>
                <a:latin typeface="source-serif-pro"/>
              </a:rPr>
              <a:t>Prior Spark 2.0, Spark Context was the entry point of any spark application and used to access all spark features and needed a </a:t>
            </a:r>
            <a:r>
              <a:rPr lang="en-US" b="0" i="0" dirty="0" err="1">
                <a:solidFill>
                  <a:srgbClr val="292929"/>
                </a:solidFill>
                <a:effectLst/>
                <a:latin typeface="source-serif-pro"/>
              </a:rPr>
              <a:t>sparkConf</a:t>
            </a:r>
            <a:r>
              <a:rPr lang="en-US" b="0" i="0" dirty="0">
                <a:solidFill>
                  <a:srgbClr val="292929"/>
                </a:solidFill>
                <a:effectLst/>
                <a:latin typeface="source-serif-pro"/>
              </a:rPr>
              <a:t> which had all the cluster configs and parameters to create a Spark Context object. We could primarily create just RDDs using Spark Context and we had to create specific spark contexts for any other spark interactions. For SQL </a:t>
            </a:r>
            <a:r>
              <a:rPr lang="en-US" b="0" i="0" dirty="0" err="1">
                <a:solidFill>
                  <a:srgbClr val="292929"/>
                </a:solidFill>
                <a:effectLst/>
                <a:latin typeface="source-serif-pro"/>
              </a:rPr>
              <a:t>SQLContext</a:t>
            </a:r>
            <a:r>
              <a:rPr lang="en-US" b="0" i="0" dirty="0">
                <a:solidFill>
                  <a:srgbClr val="292929"/>
                </a:solidFill>
                <a:effectLst/>
                <a:latin typeface="source-serif-pro"/>
              </a:rPr>
              <a:t>, hive </a:t>
            </a:r>
            <a:r>
              <a:rPr lang="en-US" b="0" i="0" dirty="0" err="1">
                <a:solidFill>
                  <a:srgbClr val="292929"/>
                </a:solidFill>
                <a:effectLst/>
                <a:latin typeface="source-serif-pro"/>
              </a:rPr>
              <a:t>HiveContext</a:t>
            </a:r>
            <a:r>
              <a:rPr lang="en-US" b="0" i="0" dirty="0">
                <a:solidFill>
                  <a:srgbClr val="292929"/>
                </a:solidFill>
                <a:effectLst/>
                <a:latin typeface="source-serif-pro"/>
              </a:rPr>
              <a:t>, streaming </a:t>
            </a:r>
            <a:r>
              <a:rPr lang="en-US" b="0" i="0" dirty="0" err="1">
                <a:solidFill>
                  <a:srgbClr val="292929"/>
                </a:solidFill>
                <a:effectLst/>
                <a:latin typeface="source-serif-pro"/>
              </a:rPr>
              <a:t>Streaming</a:t>
            </a:r>
            <a:r>
              <a:rPr lang="en-US" b="0" i="0" dirty="0">
                <a:solidFill>
                  <a:srgbClr val="292929"/>
                </a:solidFill>
                <a:effectLst/>
                <a:latin typeface="source-serif-pro"/>
              </a:rPr>
              <a:t> Application. In a nutshell, Spark session is a combination of all these different contexts. Internally, Spark session creates a new </a:t>
            </a:r>
            <a:r>
              <a:rPr lang="en-US" b="0" i="0" dirty="0" err="1">
                <a:solidFill>
                  <a:srgbClr val="292929"/>
                </a:solidFill>
                <a:effectLst/>
                <a:latin typeface="source-serif-pro"/>
              </a:rPr>
              <a:t>SparkContext</a:t>
            </a:r>
            <a:r>
              <a:rPr lang="en-US" b="0" i="0" dirty="0">
                <a:solidFill>
                  <a:srgbClr val="292929"/>
                </a:solidFill>
                <a:effectLst/>
                <a:latin typeface="source-serif-pro"/>
              </a:rPr>
              <a:t> for all the operations and also all the above-mentioned contexts can be accessed using the </a:t>
            </a:r>
            <a:r>
              <a:rPr lang="en-US" b="0" i="0" dirty="0" err="1">
                <a:solidFill>
                  <a:srgbClr val="292929"/>
                </a:solidFill>
                <a:effectLst/>
                <a:latin typeface="source-serif-pro"/>
              </a:rPr>
              <a:t>SparkSession</a:t>
            </a:r>
            <a:r>
              <a:rPr lang="en-US" b="0" i="0" dirty="0">
                <a:solidFill>
                  <a:srgbClr val="292929"/>
                </a:solidFill>
                <a:effectLst/>
                <a:latin typeface="source-serif-pro"/>
              </a:rPr>
              <a:t> object.</a:t>
            </a:r>
          </a:p>
        </p:txBody>
      </p:sp>
      <p:sp>
        <p:nvSpPr>
          <p:cNvPr id="7" name="TextBox 6">
            <a:extLst>
              <a:ext uri="{FF2B5EF4-FFF2-40B4-BE49-F238E27FC236}">
                <a16:creationId xmlns:a16="http://schemas.microsoft.com/office/drawing/2014/main" id="{F422772F-0EA5-9CAB-394F-88B87EED8943}"/>
              </a:ext>
            </a:extLst>
          </p:cNvPr>
          <p:cNvSpPr txBox="1"/>
          <p:nvPr/>
        </p:nvSpPr>
        <p:spPr>
          <a:xfrm>
            <a:off x="174173" y="5176447"/>
            <a:ext cx="1174455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The spark session builder will try to get a spark session if there is one already created or create a new one and assigns the newly created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SparkSession</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as the global default. Note that </a:t>
            </a:r>
            <a:r>
              <a:rPr kumimoji="0" lang="en-US" altLang="en-US" sz="12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here is similar to creating a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HiveContext</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all it does is enables access to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metastore</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serdes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udfs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Note that, we don’t have to create a spark session object when using spark-shell. It is already created for us with the variable </a:t>
            </a:r>
            <a:r>
              <a:rPr kumimoji="0" lang="en-US" altLang="en-US" sz="1200" b="1" i="0" u="none" strike="noStrike" cap="none" normalizeH="0" baseline="0" dirty="0">
                <a:ln>
                  <a:noFill/>
                </a:ln>
                <a:solidFill>
                  <a:srgbClr val="292929"/>
                </a:solidFill>
                <a:effectLst/>
                <a:latin typeface="Arial Unicode MS"/>
                <a:ea typeface="inherit"/>
              </a:rPr>
              <a:t>spark</a:t>
            </a:r>
            <a:r>
              <a:rPr kumimoji="0" lang="en-US" altLang="en-US" sz="1800" b="0" i="0" u="none" strike="noStrike" cap="none" normalizeH="0" baseline="0" dirty="0">
                <a:ln>
                  <a:noFill/>
                </a:ln>
                <a:solidFill>
                  <a:srgbClr val="292929"/>
                </a:solidFill>
                <a:effectLst/>
                <a:ea typeface="source-serif-pr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861A1F0-86A5-E61D-C971-5B79B870F970}"/>
              </a:ext>
            </a:extLst>
          </p:cNvPr>
          <p:cNvSpPr txBox="1"/>
          <p:nvPr/>
        </p:nvSpPr>
        <p:spPr>
          <a:xfrm>
            <a:off x="174173" y="3427613"/>
            <a:ext cx="11103427" cy="15081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92929"/>
                </a:solidFill>
                <a:effectLst/>
                <a:latin typeface="Arial" panose="020B0604020202020204" pitchFamily="34" charset="0"/>
                <a:ea typeface="sohne"/>
              </a:rPr>
              <a:t>How do I create a Spark session?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Arial" panose="020B0604020202020204" pitchFamily="34" charset="0"/>
                <a:ea typeface="source-serif-pro"/>
              </a:rPr>
              <a:t>A Spark Session can be created using a builder pattern.</a:t>
            </a:r>
            <a:endParaRPr kumimoji="0" lang="en-US" altLang="en-US" sz="1600" b="1" i="0" u="none" strike="noStrike" cap="none" normalizeH="0" baseline="0" dirty="0">
              <a:ln>
                <a:noFill/>
              </a:ln>
              <a:solidFill>
                <a:srgbClr val="292929"/>
              </a:solidFill>
              <a:effectLst/>
              <a:latin typeface="Arial Unicode MS"/>
              <a:ea typeface="source-code-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92929"/>
                </a:solidFill>
                <a:effectLst/>
                <a:latin typeface="Arial Unicode MS"/>
                <a:ea typeface="source-code-pro"/>
              </a:rPr>
              <a:t>import </a:t>
            </a:r>
            <a:r>
              <a:rPr kumimoji="0" lang="en-US" altLang="en-US" sz="1800" b="0" i="0" u="none" strike="noStrike" cap="none" normalizeH="0" baseline="0" dirty="0" err="1">
                <a:ln>
                  <a:noFill/>
                </a:ln>
                <a:solidFill>
                  <a:srgbClr val="292929"/>
                </a:solidFill>
                <a:effectLst/>
                <a:latin typeface="Arial Unicode MS"/>
                <a:ea typeface="source-code-pro"/>
              </a:rPr>
              <a:t>org.apache.spark.sql.SparkSession</a:t>
            </a:r>
            <a:br>
              <a:rPr kumimoji="0" lang="en-US" altLang="en-US" sz="1800" b="1" i="0" u="none" strike="noStrike" cap="none" normalizeH="0" baseline="0" dirty="0">
                <a:ln>
                  <a:noFill/>
                </a:ln>
                <a:solidFill>
                  <a:srgbClr val="292929"/>
                </a:solidFill>
                <a:effectLst/>
                <a:latin typeface="Arial Unicode MS"/>
                <a:ea typeface="source-code-pro"/>
              </a:rPr>
            </a:br>
            <a:r>
              <a:rPr kumimoji="0" lang="en-US" altLang="en-US" sz="1800" b="1" i="0" u="none" strike="noStrike" cap="none" normalizeH="0" baseline="0" dirty="0" err="1">
                <a:ln>
                  <a:noFill/>
                </a:ln>
                <a:solidFill>
                  <a:srgbClr val="292929"/>
                </a:solidFill>
                <a:effectLst/>
                <a:latin typeface="Arial Unicode MS"/>
                <a:ea typeface="source-code-pro"/>
              </a:rPr>
              <a:t>val</a:t>
            </a:r>
            <a:r>
              <a:rPr kumimoji="0" lang="en-US" altLang="en-US" sz="1800" b="1" i="0" u="none" strike="noStrike" cap="none" normalizeH="0" baseline="0" dirty="0">
                <a:ln>
                  <a:noFill/>
                </a:ln>
                <a:solidFill>
                  <a:srgbClr val="292929"/>
                </a:solidFill>
                <a:effectLst/>
                <a:latin typeface="Arial Unicode MS"/>
                <a:ea typeface="source-code-pro"/>
              </a:rPr>
              <a:t> </a:t>
            </a:r>
            <a:r>
              <a:rPr kumimoji="0" lang="en-US" altLang="en-US" sz="1800" b="0" i="0" u="none" strike="noStrike" cap="none" normalizeH="0" baseline="0" dirty="0">
                <a:ln>
                  <a:noFill/>
                </a:ln>
                <a:solidFill>
                  <a:srgbClr val="292929"/>
                </a:solidFill>
                <a:effectLst/>
                <a:latin typeface="Arial Unicode MS"/>
                <a:ea typeface="source-code-pro"/>
              </a:rPr>
              <a:t>spark = </a:t>
            </a:r>
            <a:r>
              <a:rPr kumimoji="0" lang="en-US" altLang="en-US" sz="1800" b="0" i="0" u="none" strike="noStrike" cap="none" normalizeH="0" baseline="0" dirty="0" err="1">
                <a:ln>
                  <a:noFill/>
                </a:ln>
                <a:solidFill>
                  <a:srgbClr val="292929"/>
                </a:solidFill>
                <a:effectLst/>
                <a:latin typeface="Arial Unicode MS"/>
                <a:ea typeface="source-code-pro"/>
              </a:rPr>
              <a:t>SparkSession.builder.appName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SparkSessionExample</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.master(</a:t>
            </a:r>
            <a:r>
              <a:rPr kumimoji="0" lang="en-US" altLang="en-US" sz="1800" b="1" i="0" u="none" strike="noStrike" cap="none" normalizeH="0" baseline="0" dirty="0">
                <a:ln>
                  <a:noFill/>
                </a:ln>
                <a:solidFill>
                  <a:srgbClr val="292929"/>
                </a:solidFill>
                <a:effectLst/>
                <a:latin typeface="Arial Unicode MS"/>
                <a:ea typeface="source-code-pro"/>
              </a:rPr>
              <a:t>"local[4]"</a:t>
            </a:r>
            <a:r>
              <a:rPr kumimoji="0" lang="en-US" altLang="en-US" sz="1800" b="0" i="0" u="none" strike="noStrike" cap="none" normalizeH="0" baseline="0" dirty="0">
                <a:ln>
                  <a:noFill/>
                </a:ln>
                <a:solidFill>
                  <a:srgbClr val="292929"/>
                </a:solidFill>
                <a:effectLst/>
                <a:latin typeface="Arial Unicode MS"/>
                <a:ea typeface="source-code-pro"/>
              </a:rPr>
              <a:t>) .config(</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spark.sql.warehouse.dir</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a:t>
            </a:r>
            <a:r>
              <a:rPr kumimoji="0" lang="en-US" altLang="en-US" sz="1800" b="1" i="0" u="none" strike="noStrike" cap="none" normalizeH="0" baseline="0" dirty="0">
                <a:ln>
                  <a:noFill/>
                </a:ln>
                <a:solidFill>
                  <a:srgbClr val="292929"/>
                </a:solidFill>
                <a:effectLst/>
                <a:latin typeface="Arial Unicode MS"/>
                <a:ea typeface="source-code-pro"/>
              </a:rPr>
              <a:t>"target/spark-warehouse"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getOrCreate</a:t>
            </a:r>
            <a:endParaRPr lang="en-SG" dirty="0"/>
          </a:p>
        </p:txBody>
      </p:sp>
    </p:spTree>
    <p:extLst>
      <p:ext uri="{BB962C8B-B14F-4D97-AF65-F5344CB8AC3E}">
        <p14:creationId xmlns:p14="http://schemas.microsoft.com/office/powerpoint/2010/main" val="3516717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A3A9A-2D96-F16E-C2D2-9E79E1233EC7}"/>
              </a:ext>
            </a:extLst>
          </p:cNvPr>
          <p:cNvSpPr txBox="1"/>
          <p:nvPr/>
        </p:nvSpPr>
        <p:spPr>
          <a:xfrm>
            <a:off x="147145" y="262759"/>
            <a:ext cx="11918731" cy="40010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Accessing Spark’s configuration:</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We can still access the spark’s configurations using spark session the same way as we used using </a:t>
            </a:r>
            <a:r>
              <a:rPr kumimoji="0" lang="en-US" altLang="en-US" sz="1200" b="0" i="0" u="none" strike="noStrike" cap="none" normalizeH="0" baseline="0" dirty="0">
                <a:ln>
                  <a:noFill/>
                </a:ln>
                <a:solidFill>
                  <a:srgbClr val="292929"/>
                </a:solidFill>
                <a:effectLst/>
                <a:latin typeface="Arial Unicode MS"/>
                <a:ea typeface="source-code-pro"/>
              </a:rPr>
              <a:t>spark conf</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92929"/>
              </a:solidFill>
              <a:latin typeface="Arial" panose="020B0604020202020204" pitchFamily="34" charset="0"/>
            </a:endParaRPr>
          </a:p>
          <a:p>
            <a:pPr algn="l"/>
            <a:r>
              <a:rPr lang="en-US" sz="2000" b="1" i="0" dirty="0">
                <a:solidFill>
                  <a:srgbClr val="292929"/>
                </a:solidFill>
                <a:effectLst/>
                <a:latin typeface="sohne"/>
              </a:rPr>
              <a:t>Why do I need Spark session when I already have Spark context?</a:t>
            </a:r>
          </a:p>
          <a:p>
            <a:pPr algn="l"/>
            <a:r>
              <a:rPr lang="en-US" sz="2000" b="0" i="0" dirty="0">
                <a:solidFill>
                  <a:srgbClr val="292929"/>
                </a:solidFill>
                <a:effectLst/>
                <a:latin typeface="source-serif-pro"/>
              </a:rPr>
              <a:t>A part of the answer would be that it </a:t>
            </a:r>
            <a:r>
              <a:rPr lang="en-US" sz="2000" b="0" i="1" dirty="0">
                <a:solidFill>
                  <a:srgbClr val="292929"/>
                </a:solidFill>
                <a:effectLst/>
                <a:latin typeface="source-serif-pro"/>
              </a:rPr>
              <a:t>unifies</a:t>
            </a:r>
            <a:r>
              <a:rPr lang="en-US" sz="2000" b="0" i="0" dirty="0">
                <a:solidFill>
                  <a:srgbClr val="292929"/>
                </a:solidFill>
                <a:effectLst/>
                <a:latin typeface="source-serif-pro"/>
              </a:rPr>
              <a:t> all the </a:t>
            </a:r>
            <a:r>
              <a:rPr lang="en-US" sz="2000" b="0" i="1" dirty="0">
                <a:solidFill>
                  <a:srgbClr val="292929"/>
                </a:solidFill>
                <a:effectLst/>
                <a:latin typeface="source-serif-pro"/>
              </a:rPr>
              <a:t>different contexts</a:t>
            </a:r>
            <a:r>
              <a:rPr lang="en-US" sz="2000" b="0" i="0" dirty="0">
                <a:solidFill>
                  <a:srgbClr val="292929"/>
                </a:solidFill>
                <a:effectLst/>
                <a:latin typeface="source-serif-pro"/>
              </a:rPr>
              <a:t> in spark and avoids the developer to worry about creating difference contexts. But apart from this big advantage, the developers of spark have tried to solve the problem when there are multiple users using the same spark context.</a:t>
            </a:r>
          </a:p>
          <a:p>
            <a:pPr algn="l"/>
            <a:endParaRPr lang="en-US" sz="2000" b="0" i="0" dirty="0">
              <a:solidFill>
                <a:srgbClr val="292929"/>
              </a:solidFill>
              <a:effectLst/>
              <a:latin typeface="source-serif-pro"/>
            </a:endParaRPr>
          </a:p>
          <a:p>
            <a:pPr algn="l"/>
            <a:r>
              <a:rPr lang="en-US" sz="2000" b="0" i="0" dirty="0">
                <a:solidFill>
                  <a:srgbClr val="292929"/>
                </a:solidFill>
                <a:effectLst/>
                <a:latin typeface="source-serif-pro"/>
              </a:rPr>
              <a:t>Let’s say we have multiple users accessing the same notebook environment which had shared spark context and the requirement was to have an isolated environment sharing the same spark context. Prior to 2.0, the solution to this was to create multiple spark contexts </a:t>
            </a:r>
            <a:r>
              <a:rPr lang="en-US" sz="2000" b="0" i="0" dirty="0" err="1">
                <a:solidFill>
                  <a:srgbClr val="292929"/>
                </a:solidFill>
                <a:effectLst/>
                <a:latin typeface="source-serif-pro"/>
              </a:rPr>
              <a:t>ie</a:t>
            </a:r>
            <a:r>
              <a:rPr lang="en-US" sz="2000" b="0" i="0" dirty="0">
                <a:solidFill>
                  <a:srgbClr val="292929"/>
                </a:solidFill>
                <a:effectLst/>
                <a:latin typeface="source-serif-pro"/>
              </a:rPr>
              <a:t> spark context per isolated environment or users and is an expensive operation(generally 1 per JVM). But with the introduction of the spark session, this issue has been addressed.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3F17A6B-9C99-D335-7CDA-7C977DCFB5A3}"/>
              </a:ext>
            </a:extLst>
          </p:cNvPr>
          <p:cNvSpPr txBox="1"/>
          <p:nvPr/>
        </p:nvSpPr>
        <p:spPr>
          <a:xfrm>
            <a:off x="168169" y="4057441"/>
            <a:ext cx="1179260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Note: we can have multiple spark contexts by setting </a:t>
            </a:r>
            <a:r>
              <a:rPr kumimoji="0" lang="en-US" altLang="en-US" sz="1200" b="1" i="0" u="none" strike="noStrike" cap="none" normalizeH="0" baseline="0" dirty="0" err="1">
                <a:ln>
                  <a:noFill/>
                </a:ln>
                <a:solidFill>
                  <a:srgbClr val="292929"/>
                </a:solidFill>
                <a:effectLst/>
                <a:latin typeface="Arial Unicode MS"/>
                <a:ea typeface="source-code-pro"/>
              </a:rPr>
              <a:t>spark.driver.allowMultipleContexts</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to </a:t>
            </a:r>
            <a:r>
              <a:rPr kumimoji="0" lang="en-US" altLang="en-US" sz="1200" b="1" i="0" u="none" strike="noStrike" cap="none" normalizeH="0" baseline="0" dirty="0">
                <a:ln>
                  <a:noFill/>
                </a:ln>
                <a:solidFill>
                  <a:srgbClr val="292929"/>
                </a:solidFill>
                <a:effectLst/>
                <a:latin typeface="Arial Unicode MS"/>
                <a:ea typeface="source-code-pro"/>
              </a:rPr>
              <a:t>true</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But having multiple spark contexts in the same </a:t>
            </a:r>
            <a:r>
              <a:rPr kumimoji="0" lang="en-US" altLang="en-US" sz="1800" b="1" i="1" u="none" strike="noStrike" cap="none" normalizeH="0" baseline="0" dirty="0" err="1">
                <a:ln>
                  <a:noFill/>
                </a:ln>
                <a:solidFill>
                  <a:srgbClr val="292929"/>
                </a:solidFill>
                <a:effectLst/>
                <a:latin typeface="Arial" panose="020B0604020202020204" pitchFamily="34" charset="0"/>
                <a:ea typeface="source-serif-pro"/>
              </a:rPr>
              <a:t>jvm</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is not encouraged and is not considered as a good practice as it makes it more unstable and crashing of 1 spark context can affect the other.</a:t>
            </a:r>
            <a:endParaRPr kumimoji="0" lang="en-US" altLang="en-US" sz="1800" b="1" i="0" u="none" strike="noStrike" cap="none" normalizeH="0" baseline="0" dirty="0">
              <a:ln>
                <a:noFill/>
              </a:ln>
              <a:solidFill>
                <a:srgbClr val="292929"/>
              </a:solidFill>
              <a:effectLst/>
              <a:latin typeface="Arial" panose="020B0604020202020204" pitchFamily="34" charset="0"/>
              <a:ea typeface="sohne"/>
            </a:endParaRPr>
          </a:p>
        </p:txBody>
      </p:sp>
    </p:spTree>
    <p:extLst>
      <p:ext uri="{BB962C8B-B14F-4D97-AF65-F5344CB8AC3E}">
        <p14:creationId xmlns:p14="http://schemas.microsoft.com/office/powerpoint/2010/main" val="1725888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A499BF-63C5-9149-167E-EC73497482CD}"/>
              </a:ext>
            </a:extLst>
          </p:cNvPr>
          <p:cNvSpPr txBox="1"/>
          <p:nvPr/>
        </p:nvSpPr>
        <p:spPr>
          <a:xfrm>
            <a:off x="105103" y="147145"/>
            <a:ext cx="12086897" cy="6740307"/>
          </a:xfrm>
          <a:prstGeom prst="rect">
            <a:avLst/>
          </a:prstGeom>
          <a:noFill/>
        </p:spPr>
        <p:txBody>
          <a:bodyPr wrap="square">
            <a:spAutoFit/>
          </a:bodyPr>
          <a:lstStyle/>
          <a:p>
            <a:r>
              <a:rPr lang="en-SG" dirty="0"/>
              <a:t>Apache Spark gives you two prominent interfaces to work with data.</a:t>
            </a:r>
          </a:p>
          <a:p>
            <a:endParaRPr lang="en-SG" dirty="0"/>
          </a:p>
          <a:p>
            <a:r>
              <a:rPr lang="en-SG" dirty="0"/>
              <a:t>1.Spark SQL 2.Dataframe API</a:t>
            </a:r>
          </a:p>
          <a:p>
            <a:endParaRPr lang="en-SG" dirty="0"/>
          </a:p>
          <a:p>
            <a:r>
              <a:rPr lang="en-SG" dirty="0"/>
              <a:t>Spark SQL is compliant with ANSI SQL:2003 standard. So you can think of it as standard SQL.</a:t>
            </a:r>
          </a:p>
          <a:p>
            <a:endParaRPr lang="en-SG" dirty="0"/>
          </a:p>
          <a:p>
            <a:r>
              <a:rPr lang="en-SG" dirty="0" err="1"/>
              <a:t>Dataframes</a:t>
            </a:r>
            <a:r>
              <a:rPr lang="en-SG" dirty="0"/>
              <a:t> are function APIs, and they allow you to implement functional programming techniques to process your data. Other than these two, you also have Dataset API available only for Scala and Java.</a:t>
            </a:r>
          </a:p>
          <a:p>
            <a:endParaRPr lang="en-SG" dirty="0"/>
          </a:p>
          <a:p>
            <a:r>
              <a:rPr lang="en-SG" dirty="0"/>
              <a:t>The </a:t>
            </a:r>
            <a:r>
              <a:rPr lang="en-SG" dirty="0" err="1"/>
              <a:t>Dataframe</a:t>
            </a:r>
            <a:r>
              <a:rPr lang="en-SG" dirty="0"/>
              <a:t> API internally uses Dataset APIs, but these Dataset APIs are not available in </a:t>
            </a:r>
            <a:r>
              <a:rPr lang="en-SG" dirty="0" err="1"/>
              <a:t>PySpark</a:t>
            </a:r>
            <a:r>
              <a:rPr lang="en-SG" dirty="0"/>
              <a:t>. If you are using Scala or Java, you can directly use Dataset APIs.</a:t>
            </a:r>
          </a:p>
          <a:p>
            <a:endParaRPr lang="en-SG" dirty="0"/>
          </a:p>
          <a:p>
            <a:r>
              <a:rPr lang="en-SG" dirty="0"/>
              <a:t>But Spark recommends using </a:t>
            </a:r>
            <a:r>
              <a:rPr lang="en-SG" dirty="0" err="1"/>
              <a:t>Dataframe</a:t>
            </a:r>
            <a:r>
              <a:rPr lang="en-SG" dirty="0"/>
              <a:t> APIs and avoid using Dataset.  You can do almost everything using </a:t>
            </a:r>
            <a:r>
              <a:rPr lang="en-SG" dirty="0" err="1"/>
              <a:t>Dataframes</a:t>
            </a:r>
            <a:r>
              <a:rPr lang="en-SG" dirty="0"/>
              <a:t> and might not even see a requirement that forces you to use datasets.</a:t>
            </a:r>
          </a:p>
          <a:p>
            <a:endParaRPr lang="en-SG" dirty="0"/>
          </a:p>
          <a:p>
            <a:r>
              <a:rPr lang="en-SG" dirty="0"/>
              <a:t>The spark certification exam is available in Scala and Python both. But they avoid asking about the features that are different in Scala and Python.</a:t>
            </a:r>
          </a:p>
          <a:p>
            <a:endParaRPr lang="en-SG" dirty="0"/>
          </a:p>
          <a:p>
            <a:r>
              <a:rPr lang="en-SG" dirty="0"/>
              <a:t>For example, the Dataset is not available in </a:t>
            </a:r>
            <a:r>
              <a:rPr lang="en-SG" dirty="0" err="1"/>
              <a:t>PySpark</a:t>
            </a:r>
            <a:r>
              <a:rPr lang="en-SG" dirty="0"/>
              <a:t>, so they do not ask anything about it in the certification exam.  So you can write spark code using </a:t>
            </a:r>
            <a:r>
              <a:rPr lang="en-SG" dirty="0" err="1"/>
              <a:t>Dataframe</a:t>
            </a:r>
            <a:r>
              <a:rPr lang="en-SG" dirty="0"/>
              <a:t> APIs, or you can write SQL expressions.</a:t>
            </a:r>
          </a:p>
          <a:p>
            <a:endParaRPr lang="en-SG" dirty="0"/>
          </a:p>
          <a:p>
            <a:r>
              <a:rPr lang="en-SG" dirty="0"/>
              <a:t>Spark looks at your code in terms of jobs. So if you have a </a:t>
            </a:r>
            <a:r>
              <a:rPr lang="en-SG" dirty="0" err="1"/>
              <a:t>Dataframe</a:t>
            </a:r>
            <a:r>
              <a:rPr lang="en-SG" dirty="0"/>
              <a:t> API code, Spark will take action and all its preceding transformations to consider it a single Job. Similarly, if you write a SQL expression, Spark considers one SQL expression as one Job.</a:t>
            </a:r>
          </a:p>
        </p:txBody>
      </p:sp>
    </p:spTree>
    <p:extLst>
      <p:ext uri="{BB962C8B-B14F-4D97-AF65-F5344CB8AC3E}">
        <p14:creationId xmlns:p14="http://schemas.microsoft.com/office/powerpoint/2010/main" val="2331320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6E7DF-5397-D4EE-11A6-0D0CDDCDA1B8}"/>
              </a:ext>
            </a:extLst>
          </p:cNvPr>
          <p:cNvSpPr txBox="1"/>
          <p:nvPr/>
        </p:nvSpPr>
        <p:spPr>
          <a:xfrm>
            <a:off x="105103" y="168166"/>
            <a:ext cx="11971283" cy="1477328"/>
          </a:xfrm>
          <a:prstGeom prst="rect">
            <a:avLst/>
          </a:prstGeom>
          <a:noFill/>
        </p:spPr>
        <p:txBody>
          <a:bodyPr wrap="square">
            <a:spAutoFit/>
          </a:bodyPr>
          <a:lstStyle/>
          <a:p>
            <a:r>
              <a:rPr lang="en-SG" dirty="0"/>
              <a:t>The point is straight. Spark code is nothing but a sequence of Spark Jobs. And each Spark Job represents a logical query plan.</a:t>
            </a:r>
          </a:p>
          <a:p>
            <a:endParaRPr lang="en-SG" dirty="0"/>
          </a:p>
          <a:p>
            <a:r>
              <a:rPr lang="en-SG" dirty="0"/>
              <a:t>This first logical plan is a user-created logical query plan. Now this plan goes to Spark SQL engine. You may have </a:t>
            </a:r>
            <a:r>
              <a:rPr lang="en-SG" dirty="0" err="1"/>
              <a:t>Dataframe</a:t>
            </a:r>
            <a:r>
              <a:rPr lang="en-SG" dirty="0"/>
              <a:t> APIs, or you may have SQL. Both will go to the Spark SQL engine. For Spark, they are nothing but a Spark Job represented as a logical plan.</a:t>
            </a:r>
          </a:p>
        </p:txBody>
      </p:sp>
      <p:cxnSp>
        <p:nvCxnSpPr>
          <p:cNvPr id="42" name="Straight Connector 41">
            <a:extLst>
              <a:ext uri="{FF2B5EF4-FFF2-40B4-BE49-F238E27FC236}">
                <a16:creationId xmlns:a16="http://schemas.microsoft.com/office/drawing/2014/main" id="{09617203-6379-F846-C164-2247E0BFDF65}"/>
              </a:ext>
            </a:extLst>
          </p:cNvPr>
          <p:cNvCxnSpPr/>
          <p:nvPr/>
        </p:nvCxnSpPr>
        <p:spPr>
          <a:xfrm>
            <a:off x="3436883" y="168166"/>
            <a:ext cx="0" cy="10510"/>
          </a:xfrm>
          <a:prstGeom prst="line">
            <a:avLst/>
          </a:prstGeom>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1E87632-AC6E-7157-501B-A1A7CFE8E2E0}"/>
              </a:ext>
            </a:extLst>
          </p:cNvPr>
          <p:cNvGrpSpPr/>
          <p:nvPr/>
        </p:nvGrpSpPr>
        <p:grpSpPr>
          <a:xfrm>
            <a:off x="315310" y="1679649"/>
            <a:ext cx="11550870" cy="2608570"/>
            <a:chOff x="315310" y="2247210"/>
            <a:chExt cx="11550870" cy="2608570"/>
          </a:xfrm>
        </p:grpSpPr>
        <p:sp>
          <p:nvSpPr>
            <p:cNvPr id="4" name="Rectangle: Rounded Corners 3">
              <a:extLst>
                <a:ext uri="{FF2B5EF4-FFF2-40B4-BE49-F238E27FC236}">
                  <a16:creationId xmlns:a16="http://schemas.microsoft.com/office/drawing/2014/main" id="{158F0DCF-0909-C993-F08F-607D548CDD2A}"/>
                </a:ext>
              </a:extLst>
            </p:cNvPr>
            <p:cNvSpPr/>
            <p:nvPr/>
          </p:nvSpPr>
          <p:spPr>
            <a:xfrm>
              <a:off x="315310"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Unresolved logical plan</a:t>
              </a:r>
            </a:p>
          </p:txBody>
        </p:sp>
        <p:sp>
          <p:nvSpPr>
            <p:cNvPr id="7" name="Rectangle: Rounded Corners 6">
              <a:extLst>
                <a:ext uri="{FF2B5EF4-FFF2-40B4-BE49-F238E27FC236}">
                  <a16:creationId xmlns:a16="http://schemas.microsoft.com/office/drawing/2014/main" id="{8B680DB4-2835-0427-0646-52A1F3B0F789}"/>
                </a:ext>
              </a:extLst>
            </p:cNvPr>
            <p:cNvSpPr/>
            <p:nvPr/>
          </p:nvSpPr>
          <p:spPr>
            <a:xfrm>
              <a:off x="2228193"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Logical plan</a:t>
              </a:r>
            </a:p>
          </p:txBody>
        </p:sp>
        <p:sp>
          <p:nvSpPr>
            <p:cNvPr id="8" name="Rectangle: Rounded Corners 7">
              <a:extLst>
                <a:ext uri="{FF2B5EF4-FFF2-40B4-BE49-F238E27FC236}">
                  <a16:creationId xmlns:a16="http://schemas.microsoft.com/office/drawing/2014/main" id="{9E8FA6C6-350C-761A-0EF2-99CE3789DE9A}"/>
                </a:ext>
              </a:extLst>
            </p:cNvPr>
            <p:cNvSpPr/>
            <p:nvPr/>
          </p:nvSpPr>
          <p:spPr>
            <a:xfrm>
              <a:off x="4141076"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Optimized logical plan</a:t>
              </a:r>
            </a:p>
          </p:txBody>
        </p:sp>
        <p:grpSp>
          <p:nvGrpSpPr>
            <p:cNvPr id="14" name="Group 13">
              <a:extLst>
                <a:ext uri="{FF2B5EF4-FFF2-40B4-BE49-F238E27FC236}">
                  <a16:creationId xmlns:a16="http://schemas.microsoft.com/office/drawing/2014/main" id="{AC4B18B9-A270-17AD-DC79-D0F4EC946598}"/>
                </a:ext>
              </a:extLst>
            </p:cNvPr>
            <p:cNvGrpSpPr/>
            <p:nvPr/>
          </p:nvGrpSpPr>
          <p:grpSpPr>
            <a:xfrm>
              <a:off x="6101255" y="3531477"/>
              <a:ext cx="1792021" cy="898635"/>
              <a:chOff x="6164315" y="2469934"/>
              <a:chExt cx="1792021" cy="898635"/>
            </a:xfrm>
          </p:grpSpPr>
          <p:sp>
            <p:nvSpPr>
              <p:cNvPr id="10" name="Rectangle: Rounded Corners 9">
                <a:extLst>
                  <a:ext uri="{FF2B5EF4-FFF2-40B4-BE49-F238E27FC236}">
                    <a16:creationId xmlns:a16="http://schemas.microsoft.com/office/drawing/2014/main" id="{589EC49C-1B26-ECC5-9094-8C4DD0A86259}"/>
                  </a:ext>
                </a:extLst>
              </p:cNvPr>
              <p:cNvSpPr/>
              <p:nvPr/>
            </p:nvSpPr>
            <p:spPr>
              <a:xfrm>
                <a:off x="6164315" y="2469934"/>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1" name="Rectangle: Rounded Corners 10">
                <a:extLst>
                  <a:ext uri="{FF2B5EF4-FFF2-40B4-BE49-F238E27FC236}">
                    <a16:creationId xmlns:a16="http://schemas.microsoft.com/office/drawing/2014/main" id="{08DB48C7-F91B-320C-8DE1-3A818765F0D7}"/>
                  </a:ext>
                </a:extLst>
              </p:cNvPr>
              <p:cNvSpPr/>
              <p:nvPr/>
            </p:nvSpPr>
            <p:spPr>
              <a:xfrm>
                <a:off x="6253656" y="2556646"/>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ectangle: Rounded Corners 11">
                <a:extLst>
                  <a:ext uri="{FF2B5EF4-FFF2-40B4-BE49-F238E27FC236}">
                    <a16:creationId xmlns:a16="http://schemas.microsoft.com/office/drawing/2014/main" id="{A6D76502-559D-D1E3-611B-1E7501FF6C1D}"/>
                  </a:ext>
                </a:extLst>
              </p:cNvPr>
              <p:cNvSpPr/>
              <p:nvPr/>
            </p:nvSpPr>
            <p:spPr>
              <a:xfrm>
                <a:off x="6358763" y="2643355"/>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Physical plans</a:t>
                </a:r>
              </a:p>
            </p:txBody>
          </p:sp>
        </p:grpSp>
        <p:sp>
          <p:nvSpPr>
            <p:cNvPr id="15" name="Rectangle 14">
              <a:extLst>
                <a:ext uri="{FF2B5EF4-FFF2-40B4-BE49-F238E27FC236}">
                  <a16:creationId xmlns:a16="http://schemas.microsoft.com/office/drawing/2014/main" id="{AC4C47C8-051F-A30E-428D-80D696FE405F}"/>
                </a:ext>
              </a:extLst>
            </p:cNvPr>
            <p:cNvSpPr/>
            <p:nvPr/>
          </p:nvSpPr>
          <p:spPr>
            <a:xfrm>
              <a:off x="8156036" y="3363302"/>
              <a:ext cx="257497" cy="12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0" rtlCol="0" anchor="t" anchorCtr="0"/>
            <a:lstStyle/>
            <a:p>
              <a:pPr algn="ctr"/>
              <a:r>
                <a:rPr lang="en-SG" sz="1200" dirty="0"/>
                <a:t>Cost Model</a:t>
              </a:r>
            </a:p>
          </p:txBody>
        </p:sp>
        <p:sp>
          <p:nvSpPr>
            <p:cNvPr id="16" name="Rectangle: Rounded Corners 15">
              <a:extLst>
                <a:ext uri="{FF2B5EF4-FFF2-40B4-BE49-F238E27FC236}">
                  <a16:creationId xmlns:a16="http://schemas.microsoft.com/office/drawing/2014/main" id="{E12D32B2-4667-BC2C-C77F-AA75306E83CA}"/>
                </a:ext>
              </a:extLst>
            </p:cNvPr>
            <p:cNvSpPr/>
            <p:nvPr/>
          </p:nvSpPr>
          <p:spPr>
            <a:xfrm>
              <a:off x="8960070" y="3662860"/>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Selected physical plan</a:t>
              </a:r>
            </a:p>
          </p:txBody>
        </p:sp>
        <p:sp>
          <p:nvSpPr>
            <p:cNvPr id="17" name="Rectangle 16">
              <a:extLst>
                <a:ext uri="{FF2B5EF4-FFF2-40B4-BE49-F238E27FC236}">
                  <a16:creationId xmlns:a16="http://schemas.microsoft.com/office/drawing/2014/main" id="{06FC17A6-38CB-CC15-0BEF-5414CA10BDE6}"/>
                </a:ext>
              </a:extLst>
            </p:cNvPr>
            <p:cNvSpPr/>
            <p:nvPr/>
          </p:nvSpPr>
          <p:spPr>
            <a:xfrm>
              <a:off x="10930760" y="3704898"/>
              <a:ext cx="935420" cy="67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RDDs</a:t>
              </a:r>
            </a:p>
          </p:txBody>
        </p:sp>
        <p:sp>
          <p:nvSpPr>
            <p:cNvPr id="18" name="Rectangle 17">
              <a:extLst>
                <a:ext uri="{FF2B5EF4-FFF2-40B4-BE49-F238E27FC236}">
                  <a16:creationId xmlns:a16="http://schemas.microsoft.com/office/drawing/2014/main" id="{F6162D8D-0F78-0C0F-01CC-9552712B72C4}"/>
                </a:ext>
              </a:extLst>
            </p:cNvPr>
            <p:cNvSpPr/>
            <p:nvPr/>
          </p:nvSpPr>
          <p:spPr>
            <a:xfrm>
              <a:off x="1481955" y="4535218"/>
              <a:ext cx="1135117" cy="32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Catalog</a:t>
              </a:r>
            </a:p>
          </p:txBody>
        </p:sp>
        <p:cxnSp>
          <p:nvCxnSpPr>
            <p:cNvPr id="20" name="Straight Arrow Connector 19">
              <a:extLst>
                <a:ext uri="{FF2B5EF4-FFF2-40B4-BE49-F238E27FC236}">
                  <a16:creationId xmlns:a16="http://schemas.microsoft.com/office/drawing/2014/main" id="{22AC5AA5-62D1-28D9-668C-23FA816F02DF}"/>
                </a:ext>
              </a:extLst>
            </p:cNvPr>
            <p:cNvCxnSpPr>
              <a:stCxn id="4" idx="3"/>
              <a:endCxn id="7" idx="1"/>
            </p:cNvCxnSpPr>
            <p:nvPr/>
          </p:nvCxnSpPr>
          <p:spPr>
            <a:xfrm>
              <a:off x="1912883"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B6C5B-CF24-925D-6C37-B337D80644F4}"/>
                </a:ext>
              </a:extLst>
            </p:cNvPr>
            <p:cNvCxnSpPr/>
            <p:nvPr/>
          </p:nvCxnSpPr>
          <p:spPr>
            <a:xfrm>
              <a:off x="3825766"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27E354-0A67-038B-A447-3CF9B1878227}"/>
                </a:ext>
              </a:extLst>
            </p:cNvPr>
            <p:cNvCxnSpPr/>
            <p:nvPr/>
          </p:nvCxnSpPr>
          <p:spPr>
            <a:xfrm>
              <a:off x="5759670"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4B3DC-5964-733F-1509-3BAD62C3C8E5}"/>
                </a:ext>
              </a:extLst>
            </p:cNvPr>
            <p:cNvCxnSpPr>
              <a:cxnSpLocks/>
            </p:cNvCxnSpPr>
            <p:nvPr/>
          </p:nvCxnSpPr>
          <p:spPr>
            <a:xfrm>
              <a:off x="8450321" y="4009694"/>
              <a:ext cx="499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32461-2C6D-B7FE-1A5E-D57317C406FA}"/>
                </a:ext>
              </a:extLst>
            </p:cNvPr>
            <p:cNvCxnSpPr/>
            <p:nvPr/>
          </p:nvCxnSpPr>
          <p:spPr>
            <a:xfrm>
              <a:off x="10610193" y="3983419"/>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0410B-7C03-C7DD-8871-65631C6675F5}"/>
                </a:ext>
              </a:extLst>
            </p:cNvPr>
            <p:cNvCxnSpPr/>
            <p:nvPr/>
          </p:nvCxnSpPr>
          <p:spPr>
            <a:xfrm flipV="1">
              <a:off x="2039007" y="3978164"/>
              <a:ext cx="0" cy="59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F224E61-7E1A-93A7-AA69-E6312C97F03D}"/>
                </a:ext>
              </a:extLst>
            </p:cNvPr>
            <p:cNvGrpSpPr/>
            <p:nvPr/>
          </p:nvGrpSpPr>
          <p:grpSpPr>
            <a:xfrm>
              <a:off x="7882768" y="3965027"/>
              <a:ext cx="262758" cy="157655"/>
              <a:chOff x="7252138" y="2869324"/>
              <a:chExt cx="252248" cy="212833"/>
            </a:xfrm>
          </p:grpSpPr>
          <p:cxnSp>
            <p:nvCxnSpPr>
              <p:cNvPr id="37" name="Straight Connector 36">
                <a:extLst>
                  <a:ext uri="{FF2B5EF4-FFF2-40B4-BE49-F238E27FC236}">
                    <a16:creationId xmlns:a16="http://schemas.microsoft.com/office/drawing/2014/main" id="{96C852E3-0D3F-DC87-07E6-FD1DE0C18E06}"/>
                  </a:ext>
                </a:extLst>
              </p:cNvPr>
              <p:cNvCxnSpPr>
                <a:cxnSpLocks/>
              </p:cNvCxnSpPr>
              <p:nvPr/>
            </p:nvCxnSpPr>
            <p:spPr>
              <a:xfrm flipV="1">
                <a:off x="7252138" y="2869324"/>
                <a:ext cx="252248"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BB7E29-3FE6-524A-E585-5355D9207455}"/>
                  </a:ext>
                </a:extLst>
              </p:cNvPr>
              <p:cNvCxnSpPr>
                <a:cxnSpLocks/>
              </p:cNvCxnSpPr>
              <p:nvPr/>
            </p:nvCxnSpPr>
            <p:spPr>
              <a:xfrm>
                <a:off x="7252138" y="2995448"/>
                <a:ext cx="25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BCF17E-ED90-867F-5401-693528D29219}"/>
                  </a:ext>
                </a:extLst>
              </p:cNvPr>
              <p:cNvCxnSpPr>
                <a:cxnSpLocks/>
              </p:cNvCxnSpPr>
              <p:nvPr/>
            </p:nvCxnSpPr>
            <p:spPr>
              <a:xfrm>
                <a:off x="7252138" y="2995448"/>
                <a:ext cx="252248" cy="867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16DDC185-D987-3C81-32CF-986E3C2E7961}"/>
                </a:ext>
              </a:extLst>
            </p:cNvPr>
            <p:cNvCxnSpPr/>
            <p:nvPr/>
          </p:nvCxnSpPr>
          <p:spPr>
            <a:xfrm>
              <a:off x="203900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B4D8707-9EC4-AAAE-5E0B-DD9BD2792C31}"/>
                </a:ext>
              </a:extLst>
            </p:cNvPr>
            <p:cNvSpPr txBox="1"/>
            <p:nvPr/>
          </p:nvSpPr>
          <p:spPr>
            <a:xfrm>
              <a:off x="1723696" y="2963917"/>
              <a:ext cx="882853" cy="307777"/>
            </a:xfrm>
            <a:prstGeom prst="rect">
              <a:avLst/>
            </a:prstGeom>
            <a:noFill/>
          </p:spPr>
          <p:txBody>
            <a:bodyPr wrap="square" rtlCol="0">
              <a:spAutoFit/>
            </a:bodyPr>
            <a:lstStyle/>
            <a:p>
              <a:r>
                <a:rPr lang="en-SG" sz="1400" dirty="0"/>
                <a:t>Analysis</a:t>
              </a:r>
            </a:p>
          </p:txBody>
        </p:sp>
        <p:cxnSp>
          <p:nvCxnSpPr>
            <p:cNvPr id="57" name="Straight Arrow Connector 56">
              <a:extLst>
                <a:ext uri="{FF2B5EF4-FFF2-40B4-BE49-F238E27FC236}">
                  <a16:creationId xmlns:a16="http://schemas.microsoft.com/office/drawing/2014/main" id="{F8E7CE19-25B3-C428-4F34-D789D86537E5}"/>
                </a:ext>
              </a:extLst>
            </p:cNvPr>
            <p:cNvCxnSpPr>
              <a:cxnSpLocks/>
            </p:cNvCxnSpPr>
            <p:nvPr/>
          </p:nvCxnSpPr>
          <p:spPr>
            <a:xfrm>
              <a:off x="397554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564E2C-0FA1-6D9D-5CE9-CCB0DE11803B}"/>
                </a:ext>
              </a:extLst>
            </p:cNvPr>
            <p:cNvSpPr txBox="1"/>
            <p:nvPr/>
          </p:nvSpPr>
          <p:spPr>
            <a:xfrm>
              <a:off x="3208298" y="2953410"/>
              <a:ext cx="1731568" cy="307777"/>
            </a:xfrm>
            <a:prstGeom prst="rect">
              <a:avLst/>
            </a:prstGeom>
            <a:noFill/>
          </p:spPr>
          <p:txBody>
            <a:bodyPr wrap="square" rtlCol="0">
              <a:spAutoFit/>
            </a:bodyPr>
            <a:lstStyle/>
            <a:p>
              <a:r>
                <a:rPr lang="en-SG" sz="1400" dirty="0"/>
                <a:t>Logical Optimization</a:t>
              </a:r>
            </a:p>
          </p:txBody>
        </p:sp>
        <p:cxnSp>
          <p:nvCxnSpPr>
            <p:cNvPr id="61" name="Straight Arrow Connector 60">
              <a:extLst>
                <a:ext uri="{FF2B5EF4-FFF2-40B4-BE49-F238E27FC236}">
                  <a16:creationId xmlns:a16="http://schemas.microsoft.com/office/drawing/2014/main" id="{76538210-6294-16AA-71E9-48341976224A}"/>
                </a:ext>
              </a:extLst>
            </p:cNvPr>
            <p:cNvCxnSpPr>
              <a:cxnSpLocks/>
            </p:cNvCxnSpPr>
            <p:nvPr/>
          </p:nvCxnSpPr>
          <p:spPr>
            <a:xfrm>
              <a:off x="5909448"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2392D71-AA2E-1677-C38D-C3CD4039D35C}"/>
                </a:ext>
              </a:extLst>
            </p:cNvPr>
            <p:cNvSpPr txBox="1"/>
            <p:nvPr/>
          </p:nvSpPr>
          <p:spPr>
            <a:xfrm>
              <a:off x="5297211" y="2932386"/>
              <a:ext cx="1450423" cy="307777"/>
            </a:xfrm>
            <a:prstGeom prst="rect">
              <a:avLst/>
            </a:prstGeom>
            <a:noFill/>
          </p:spPr>
          <p:txBody>
            <a:bodyPr wrap="square" rtlCol="0">
              <a:spAutoFit/>
            </a:bodyPr>
            <a:lstStyle/>
            <a:p>
              <a:r>
                <a:rPr lang="en-SG" sz="1400" dirty="0"/>
                <a:t>Physical Planning</a:t>
              </a:r>
            </a:p>
          </p:txBody>
        </p:sp>
        <p:cxnSp>
          <p:nvCxnSpPr>
            <p:cNvPr id="63" name="Straight Arrow Connector 62">
              <a:extLst>
                <a:ext uri="{FF2B5EF4-FFF2-40B4-BE49-F238E27FC236}">
                  <a16:creationId xmlns:a16="http://schemas.microsoft.com/office/drawing/2014/main" id="{F11540F3-8265-0C25-1FBD-7828A79F8D9B}"/>
                </a:ext>
              </a:extLst>
            </p:cNvPr>
            <p:cNvCxnSpPr>
              <a:cxnSpLocks/>
            </p:cNvCxnSpPr>
            <p:nvPr/>
          </p:nvCxnSpPr>
          <p:spPr>
            <a:xfrm>
              <a:off x="1075471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35E893B-C8B0-B541-3158-3DF0C0BAA55B}"/>
                </a:ext>
              </a:extLst>
            </p:cNvPr>
            <p:cNvSpPr txBox="1"/>
            <p:nvPr/>
          </p:nvSpPr>
          <p:spPr>
            <a:xfrm>
              <a:off x="9987466" y="2858810"/>
              <a:ext cx="1521359" cy="307777"/>
            </a:xfrm>
            <a:prstGeom prst="rect">
              <a:avLst/>
            </a:prstGeom>
            <a:noFill/>
          </p:spPr>
          <p:txBody>
            <a:bodyPr wrap="square" rtlCol="0">
              <a:spAutoFit/>
            </a:bodyPr>
            <a:lstStyle/>
            <a:p>
              <a:r>
                <a:rPr lang="en-SG" sz="1400" dirty="0"/>
                <a:t>Code Generation</a:t>
              </a:r>
            </a:p>
          </p:txBody>
        </p:sp>
        <p:sp>
          <p:nvSpPr>
            <p:cNvPr id="65" name="Oval 64">
              <a:extLst>
                <a:ext uri="{FF2B5EF4-FFF2-40B4-BE49-F238E27FC236}">
                  <a16:creationId xmlns:a16="http://schemas.microsoft.com/office/drawing/2014/main" id="{F3D351BD-146F-3551-E8D9-10EDDCF2259C}"/>
                </a:ext>
              </a:extLst>
            </p:cNvPr>
            <p:cNvSpPr/>
            <p:nvPr/>
          </p:nvSpPr>
          <p:spPr>
            <a:xfrm>
              <a:off x="1797270"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66" name="Oval 65">
              <a:extLst>
                <a:ext uri="{FF2B5EF4-FFF2-40B4-BE49-F238E27FC236}">
                  <a16:creationId xmlns:a16="http://schemas.microsoft.com/office/drawing/2014/main" id="{45426445-169F-0A97-254A-95817ABCFFA9}"/>
                </a:ext>
              </a:extLst>
            </p:cNvPr>
            <p:cNvSpPr/>
            <p:nvPr/>
          </p:nvSpPr>
          <p:spPr>
            <a:xfrm>
              <a:off x="3728554"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t>
              </a:r>
            </a:p>
          </p:txBody>
        </p:sp>
        <p:sp>
          <p:nvSpPr>
            <p:cNvPr id="67" name="Oval 66">
              <a:extLst>
                <a:ext uri="{FF2B5EF4-FFF2-40B4-BE49-F238E27FC236}">
                  <a16:creationId xmlns:a16="http://schemas.microsoft.com/office/drawing/2014/main" id="{8869B668-815F-0D2F-9AD7-B5AB088315F9}"/>
                </a:ext>
              </a:extLst>
            </p:cNvPr>
            <p:cNvSpPr/>
            <p:nvPr/>
          </p:nvSpPr>
          <p:spPr>
            <a:xfrm>
              <a:off x="5659838" y="2248067"/>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a:t>
              </a:r>
            </a:p>
          </p:txBody>
        </p:sp>
        <p:sp>
          <p:nvSpPr>
            <p:cNvPr id="68" name="Oval 67">
              <a:extLst>
                <a:ext uri="{FF2B5EF4-FFF2-40B4-BE49-F238E27FC236}">
                  <a16:creationId xmlns:a16="http://schemas.microsoft.com/office/drawing/2014/main" id="{271B25E8-5621-2884-76CB-6152350D7D76}"/>
                </a:ext>
              </a:extLst>
            </p:cNvPr>
            <p:cNvSpPr/>
            <p:nvPr/>
          </p:nvSpPr>
          <p:spPr>
            <a:xfrm>
              <a:off x="10507724" y="2247210"/>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a:t>
              </a:r>
            </a:p>
          </p:txBody>
        </p:sp>
      </p:grpSp>
    </p:spTree>
    <p:extLst>
      <p:ext uri="{BB962C8B-B14F-4D97-AF65-F5344CB8AC3E}">
        <p14:creationId xmlns:p14="http://schemas.microsoft.com/office/powerpoint/2010/main" val="1183923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C4224-EAA4-AE5D-4CD9-522D3DA5DDAC}"/>
              </a:ext>
            </a:extLst>
          </p:cNvPr>
          <p:cNvSpPr txBox="1"/>
          <p:nvPr/>
        </p:nvSpPr>
        <p:spPr>
          <a:xfrm>
            <a:off x="241738" y="210206"/>
            <a:ext cx="5854262" cy="400110"/>
          </a:xfrm>
          <a:prstGeom prst="rect">
            <a:avLst/>
          </a:prstGeom>
          <a:noFill/>
        </p:spPr>
        <p:txBody>
          <a:bodyPr wrap="square" rtlCol="0">
            <a:spAutoFit/>
          </a:bodyPr>
          <a:lstStyle/>
          <a:p>
            <a:r>
              <a:rPr lang="en-SG" sz="2000" b="1" dirty="0"/>
              <a:t>Spark SQL Engine and Query Planning </a:t>
            </a:r>
            <a:endParaRPr lang="en-SG" b="1" dirty="0"/>
          </a:p>
        </p:txBody>
      </p:sp>
      <p:sp>
        <p:nvSpPr>
          <p:cNvPr id="4" name="TextBox 3">
            <a:extLst>
              <a:ext uri="{FF2B5EF4-FFF2-40B4-BE49-F238E27FC236}">
                <a16:creationId xmlns:a16="http://schemas.microsoft.com/office/drawing/2014/main" id="{C13C524A-6178-EEB8-8586-B99C7854C4E9}"/>
              </a:ext>
            </a:extLst>
          </p:cNvPr>
          <p:cNvSpPr txBox="1"/>
          <p:nvPr/>
        </p:nvSpPr>
        <p:spPr>
          <a:xfrm>
            <a:off x="262761" y="948249"/>
            <a:ext cx="10373708" cy="1200329"/>
          </a:xfrm>
          <a:prstGeom prst="rect">
            <a:avLst/>
          </a:prstGeom>
          <a:noFill/>
        </p:spPr>
        <p:txBody>
          <a:bodyPr wrap="square">
            <a:spAutoFit/>
          </a:bodyPr>
          <a:lstStyle/>
          <a:p>
            <a:pPr algn="l"/>
            <a:r>
              <a:rPr lang="en-US" b="0" i="0" dirty="0">
                <a:solidFill>
                  <a:srgbClr val="1C1D1F"/>
                </a:solidFill>
                <a:effectLst/>
                <a:latin typeface="udemy sans"/>
              </a:rPr>
              <a:t>Question 7:Which of the following cluster configurations will ensure the completion of a Spark application in light of a worker node failure?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Note: each configuration has roughly the same compute power using 100GB of RAM and 200 cores.</a:t>
            </a:r>
          </a:p>
        </p:txBody>
      </p:sp>
      <p:pic>
        <p:nvPicPr>
          <p:cNvPr id="1026" name="Picture 2">
            <a:extLst>
              <a:ext uri="{FF2B5EF4-FFF2-40B4-BE49-F238E27FC236}">
                <a16:creationId xmlns:a16="http://schemas.microsoft.com/office/drawing/2014/main" id="{524AC5F5-3252-B5A5-D8A7-BD220BD2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1" y="2378392"/>
            <a:ext cx="10373708" cy="3541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B8D9B-97C7-63D8-452D-FCB16AAE8FAF}"/>
              </a:ext>
            </a:extLst>
          </p:cNvPr>
          <p:cNvSpPr txBox="1"/>
          <p:nvPr/>
        </p:nvSpPr>
        <p:spPr>
          <a:xfrm>
            <a:off x="462461" y="5946249"/>
            <a:ext cx="9942779" cy="369332"/>
          </a:xfrm>
          <a:prstGeom prst="rect">
            <a:avLst/>
          </a:prstGeom>
          <a:noFill/>
        </p:spPr>
        <p:txBody>
          <a:bodyPr wrap="square">
            <a:spAutoFit/>
          </a:bodyPr>
          <a:lstStyle/>
          <a:p>
            <a:r>
              <a:rPr lang="en-US" b="1" i="0" dirty="0">
                <a:solidFill>
                  <a:srgbClr val="1C1D1F"/>
                </a:solidFill>
                <a:effectLst/>
                <a:latin typeface="udemy sans"/>
              </a:rPr>
              <a:t>They should all ensure completion because worker nodes are fault-tolerant.</a:t>
            </a:r>
            <a:endParaRPr lang="en-US" dirty="0"/>
          </a:p>
        </p:txBody>
      </p:sp>
    </p:spTree>
    <p:extLst>
      <p:ext uri="{BB962C8B-B14F-4D97-AF65-F5344CB8AC3E}">
        <p14:creationId xmlns:p14="http://schemas.microsoft.com/office/powerpoint/2010/main" val="4084280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A8EB94-4A0A-A840-5808-7A51C11CEEF8}"/>
              </a:ext>
            </a:extLst>
          </p:cNvPr>
          <p:cNvSpPr txBox="1"/>
          <p:nvPr/>
        </p:nvSpPr>
        <p:spPr>
          <a:xfrm>
            <a:off x="152400" y="83123"/>
            <a:ext cx="11942618" cy="6801862"/>
          </a:xfrm>
          <a:prstGeom prst="rect">
            <a:avLst/>
          </a:prstGeom>
          <a:noFill/>
        </p:spPr>
        <p:txBody>
          <a:bodyPr wrap="square" rtlCol="0">
            <a:spAutoFit/>
          </a:bodyPr>
          <a:lstStyle/>
          <a:p>
            <a:r>
              <a:rPr lang="en-SG" sz="2800" b="1" dirty="0"/>
              <a:t>Spark Memory Allocation</a:t>
            </a:r>
          </a:p>
          <a:p>
            <a:endParaRPr lang="en-SG" sz="2800" b="1" dirty="0"/>
          </a:p>
          <a:p>
            <a:r>
              <a:rPr lang="en-SG" sz="2000" b="1" dirty="0"/>
              <a:t>Spark Driver Memory:</a:t>
            </a:r>
            <a:br>
              <a:rPr lang="en-SG" sz="2000" b="1" dirty="0"/>
            </a:br>
            <a:r>
              <a:rPr lang="en-SG" sz="2000" dirty="0"/>
              <a:t>Driver memory will be allocated by application master (AM) container and start the driver JVM in the container. Is obtained using the below configurations.</a:t>
            </a:r>
            <a:br>
              <a:rPr lang="en-SG" sz="2000" dirty="0"/>
            </a:br>
            <a:r>
              <a:rPr lang="en-SG" sz="2000" dirty="0"/>
              <a:t>1.</a:t>
            </a:r>
            <a:r>
              <a:rPr lang="en-SG" sz="2000" i="1" dirty="0"/>
              <a:t>Spark.driver.memory</a:t>
            </a:r>
          </a:p>
          <a:p>
            <a:r>
              <a:rPr lang="en-SG" sz="2000" i="1" dirty="0"/>
              <a:t>2.Spark.driver.memoryoverhead (usually 10% of driver memory or 384 MB whichever is allocated).</a:t>
            </a:r>
          </a:p>
          <a:p>
            <a:endParaRPr lang="en-SG" sz="2000" i="1" dirty="0"/>
          </a:p>
          <a:p>
            <a:r>
              <a:rPr lang="en-SG" sz="2000" dirty="0"/>
              <a:t>So the total memory of the container will be 1 GB  +10% or 384 MB. The overhead memory is used by the container process or any other non-JVM process within the container.   </a:t>
            </a:r>
            <a:r>
              <a:rPr lang="en-SG" sz="2000" b="1" dirty="0"/>
              <a:t>Spark Driver uses all the JVM heap</a:t>
            </a:r>
            <a:r>
              <a:rPr lang="en-SG" sz="2000" dirty="0"/>
              <a:t> but not from the overhead memory.</a:t>
            </a:r>
          </a:p>
          <a:p>
            <a:endParaRPr lang="en-SG" sz="2000" i="1" dirty="0"/>
          </a:p>
          <a:p>
            <a:r>
              <a:rPr lang="en-SG" sz="2000" b="1" dirty="0"/>
              <a:t>Spark Executor Memory:</a:t>
            </a:r>
          </a:p>
          <a:p>
            <a:endParaRPr lang="en-SG" sz="2000" b="1" i="1" dirty="0"/>
          </a:p>
          <a:p>
            <a:r>
              <a:rPr lang="en-SG" sz="2000" dirty="0"/>
              <a:t>The driver that started with 1GB memory will again request for the executor container from YARN and YARN RM allocate a bunch of executor container(each. </a:t>
            </a:r>
            <a:r>
              <a:rPr lang="en-US" sz="2000" dirty="0"/>
              <a:t>Take note that the container should run on a worker node in the YARN cluster</a:t>
            </a:r>
            <a:r>
              <a:rPr lang="en-SG" sz="2000" dirty="0"/>
              <a:t>) on the following calculation.</a:t>
            </a:r>
          </a:p>
          <a:p>
            <a:endParaRPr lang="en-SG" sz="2000" i="1" dirty="0"/>
          </a:p>
          <a:p>
            <a:r>
              <a:rPr lang="en-SG" sz="2000" dirty="0"/>
              <a:t>Overhead memory </a:t>
            </a:r>
            <a:r>
              <a:rPr lang="en-SG" sz="2000" i="1" dirty="0"/>
              <a:t>(</a:t>
            </a:r>
            <a:r>
              <a:rPr lang="en-SG" sz="2000" i="1" dirty="0" err="1"/>
              <a:t>spark.executor.memoryoverhead</a:t>
            </a:r>
            <a:r>
              <a:rPr lang="en-SG" sz="2000" i="1" dirty="0"/>
              <a:t>)  + </a:t>
            </a:r>
            <a:r>
              <a:rPr lang="en-SG" sz="2000" dirty="0"/>
              <a:t>Heap memory </a:t>
            </a:r>
            <a:r>
              <a:rPr lang="en-SG" sz="2000" i="1" dirty="0"/>
              <a:t>(</a:t>
            </a:r>
            <a:r>
              <a:rPr lang="en-SG" sz="2000" i="1" dirty="0" err="1"/>
              <a:t>Spark.executor.memory</a:t>
            </a:r>
            <a:r>
              <a:rPr lang="en-SG" sz="2000" i="1" dirty="0"/>
              <a:t>) +</a:t>
            </a:r>
          </a:p>
          <a:p>
            <a:r>
              <a:rPr lang="en-SG" sz="2000" dirty="0" err="1"/>
              <a:t>Offheap</a:t>
            </a:r>
            <a:r>
              <a:rPr lang="en-SG" sz="2000" dirty="0"/>
              <a:t> Memory </a:t>
            </a:r>
            <a:r>
              <a:rPr lang="en-SG" sz="2000" i="1" dirty="0"/>
              <a:t>(</a:t>
            </a:r>
            <a:r>
              <a:rPr lang="en-SG" sz="2000" i="1" dirty="0" err="1"/>
              <a:t>spark.memory.offheap.size</a:t>
            </a:r>
            <a:r>
              <a:rPr lang="en-SG" sz="2000" i="1" dirty="0"/>
              <a:t>)* + </a:t>
            </a:r>
            <a:r>
              <a:rPr lang="en-SG" sz="2000" dirty="0" err="1"/>
              <a:t>Pyspark</a:t>
            </a:r>
            <a:r>
              <a:rPr lang="en-SG" sz="2000" dirty="0"/>
              <a:t> memory (</a:t>
            </a:r>
            <a:r>
              <a:rPr lang="en-SG" sz="2000" i="1" dirty="0" err="1"/>
              <a:t>spark.executor.pyspark.memory</a:t>
            </a:r>
            <a:r>
              <a:rPr lang="en-SG" sz="2000" i="1" dirty="0"/>
              <a:t>)*</a:t>
            </a:r>
            <a:br>
              <a:rPr lang="en-SG" sz="2000" i="1" dirty="0"/>
            </a:br>
            <a:r>
              <a:rPr lang="en-SG" sz="2000" b="1" i="1" dirty="0"/>
              <a:t>* no default value, hence 0.</a:t>
            </a:r>
          </a:p>
        </p:txBody>
      </p:sp>
    </p:spTree>
    <p:extLst>
      <p:ext uri="{BB962C8B-B14F-4D97-AF65-F5344CB8AC3E}">
        <p14:creationId xmlns:p14="http://schemas.microsoft.com/office/powerpoint/2010/main" val="2019186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A8EB94-4A0A-A840-5808-7A51C11CEEF8}"/>
              </a:ext>
            </a:extLst>
          </p:cNvPr>
          <p:cNvSpPr txBox="1"/>
          <p:nvPr/>
        </p:nvSpPr>
        <p:spPr>
          <a:xfrm>
            <a:off x="152400" y="83123"/>
            <a:ext cx="11942618" cy="6555641"/>
          </a:xfrm>
          <a:prstGeom prst="rect">
            <a:avLst/>
          </a:prstGeom>
          <a:noFill/>
        </p:spPr>
        <p:txBody>
          <a:bodyPr wrap="square" rtlCol="0">
            <a:spAutoFit/>
          </a:bodyPr>
          <a:lstStyle/>
          <a:p>
            <a:r>
              <a:rPr lang="en-US" sz="2000" dirty="0"/>
              <a:t>If you are using YARN RM, you should look for the following configurations.</a:t>
            </a:r>
          </a:p>
          <a:p>
            <a:endParaRPr lang="en-US" sz="2000" i="1" dirty="0"/>
          </a:p>
          <a:p>
            <a:r>
              <a:rPr lang="en-US" sz="2000" i="1" dirty="0" err="1"/>
              <a:t>yarn.scheduler.maximum</a:t>
            </a:r>
            <a:r>
              <a:rPr lang="en-US" sz="2000" i="1" dirty="0"/>
              <a:t>-allocation-mb </a:t>
            </a:r>
          </a:p>
          <a:p>
            <a:r>
              <a:rPr lang="en-US" sz="2000" i="1" dirty="0" err="1"/>
              <a:t>yarn.nodemanager.resource.memory</a:t>
            </a:r>
            <a:r>
              <a:rPr lang="en-US" sz="2000" i="1" dirty="0"/>
              <a:t>-mb</a:t>
            </a:r>
            <a:br>
              <a:rPr lang="en-US" sz="2000" i="1" dirty="0"/>
            </a:br>
            <a:br>
              <a:rPr lang="en-US" sz="2000" i="1" dirty="0"/>
            </a:br>
            <a:r>
              <a:rPr lang="en-US" sz="2000" dirty="0"/>
              <a:t>For example, let's assume you are using AWS c4.large instance type to set up your Spark cluster using AWS EMR. </a:t>
            </a:r>
          </a:p>
          <a:p>
            <a:r>
              <a:rPr lang="en-US" sz="2000" dirty="0"/>
              <a:t>The c4.large instance comes with 3.75 GB RAM. You launched an EMR cluster using c4.large instances.</a:t>
            </a:r>
          </a:p>
          <a:p>
            <a:r>
              <a:rPr lang="en-US" sz="2000" dirty="0"/>
              <a:t>The EMR cluster will start with the default value of </a:t>
            </a:r>
            <a:r>
              <a:rPr lang="en-US" sz="2000" b="1" dirty="0" err="1"/>
              <a:t>yarn.scheduler.maximum</a:t>
            </a:r>
            <a:r>
              <a:rPr lang="en-US" sz="2000" b="1" dirty="0"/>
              <a:t>-allocation-mb</a:t>
            </a:r>
            <a:r>
              <a:rPr lang="en-US" sz="2000" dirty="0"/>
              <a:t>  = 1792. That means you cannot ask for a container of higher than 1.792 GB. That's your physical memory limit for each container.</a:t>
            </a:r>
            <a:br>
              <a:rPr lang="en-US" sz="2000" dirty="0"/>
            </a:br>
            <a:br>
              <a:rPr lang="en-US" sz="2000" dirty="0"/>
            </a:br>
            <a:r>
              <a:rPr lang="en-US" sz="2000" dirty="0"/>
              <a:t>The </a:t>
            </a:r>
            <a:r>
              <a:rPr lang="en-US" sz="2000" b="1" dirty="0"/>
              <a:t>total physical memory for a driver container comes from</a:t>
            </a:r>
            <a:r>
              <a:rPr lang="en-US" sz="2000" dirty="0"/>
              <a:t> the following two configurations. </a:t>
            </a:r>
            <a:r>
              <a:rPr lang="en-US" sz="2000" dirty="0" err="1"/>
              <a:t>spark.driver.memory</a:t>
            </a:r>
            <a:r>
              <a:rPr lang="en-US" sz="2000" dirty="0"/>
              <a:t> and </a:t>
            </a:r>
            <a:r>
              <a:rPr lang="en-US" sz="2000" dirty="0" err="1"/>
              <a:t>spark.driver.memoryOverhead</a:t>
            </a:r>
            <a:r>
              <a:rPr lang="en-US" sz="2000" dirty="0"/>
              <a:t>.  Once allocated, it becomes your physical memory limit for your spark driver. </a:t>
            </a:r>
          </a:p>
          <a:p>
            <a:endParaRPr lang="en-US" sz="2000" dirty="0"/>
          </a:p>
          <a:p>
            <a:r>
              <a:rPr lang="en-US" sz="2000" dirty="0"/>
              <a:t>For example, if you asked for a 4 GB </a:t>
            </a:r>
            <a:r>
              <a:rPr lang="en-US" sz="2000" dirty="0" err="1"/>
              <a:t>spark.driver.memory</a:t>
            </a:r>
            <a:r>
              <a:rPr lang="en-US" sz="2000" dirty="0"/>
              <a:t>, you will get 4 GB JVM heap and 400 MB off JVM Overhead memory.</a:t>
            </a:r>
          </a:p>
          <a:p>
            <a:endParaRPr lang="en-US" sz="2000" dirty="0"/>
          </a:p>
          <a:p>
            <a:r>
              <a:rPr lang="en-US" sz="2000" dirty="0"/>
              <a:t>Now you have three limits.  Your Spark driver JVM cannot use more than 4 GB.  Your non-JVM workload in the container cannot use more than 400 MB. And Your container cannot use more than 4.4 GB of memory in total. </a:t>
            </a:r>
          </a:p>
          <a:p>
            <a:endParaRPr lang="en-US" sz="2000" dirty="0"/>
          </a:p>
          <a:p>
            <a:r>
              <a:rPr lang="en-US" sz="2000" dirty="0"/>
              <a:t>If any of these limits are violated, you will see an OOM exception. </a:t>
            </a:r>
            <a:endParaRPr lang="en-SG" sz="2000" dirty="0"/>
          </a:p>
        </p:txBody>
      </p:sp>
    </p:spTree>
    <p:extLst>
      <p:ext uri="{BB962C8B-B14F-4D97-AF65-F5344CB8AC3E}">
        <p14:creationId xmlns:p14="http://schemas.microsoft.com/office/powerpoint/2010/main" val="98281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859B59-544E-6B6B-2334-BB0C26C98104}"/>
              </a:ext>
            </a:extLst>
          </p:cNvPr>
          <p:cNvSpPr txBox="1"/>
          <p:nvPr/>
        </p:nvSpPr>
        <p:spPr>
          <a:xfrm>
            <a:off x="152400" y="124692"/>
            <a:ext cx="12039600" cy="5632311"/>
          </a:xfrm>
          <a:prstGeom prst="rect">
            <a:avLst/>
          </a:prstGeom>
          <a:noFill/>
        </p:spPr>
        <p:txBody>
          <a:bodyPr wrap="square" rtlCol="0">
            <a:spAutoFit/>
          </a:bodyPr>
          <a:lstStyle/>
          <a:p>
            <a:r>
              <a:rPr lang="en-US" sz="1800" dirty="0"/>
              <a:t>To summarize </a:t>
            </a:r>
            <a:r>
              <a:rPr lang="en-US" sz="1800" b="1" dirty="0"/>
              <a:t>executor memory allocation,</a:t>
            </a:r>
            <a:r>
              <a:rPr lang="en-US" sz="1800" dirty="0"/>
              <a:t> </a:t>
            </a:r>
          </a:p>
          <a:p>
            <a:endParaRPr lang="en-US" sz="1800" dirty="0"/>
          </a:p>
          <a:p>
            <a:r>
              <a:rPr lang="en-US" sz="1800" dirty="0"/>
              <a:t>The </a:t>
            </a:r>
            <a:r>
              <a:rPr lang="en-US" sz="1800" b="1" dirty="0"/>
              <a:t>total physical memory for an executor container comes</a:t>
            </a:r>
            <a:r>
              <a:rPr lang="en-US" sz="1800" dirty="0"/>
              <a:t> from the following </a:t>
            </a:r>
            <a:r>
              <a:rPr lang="en-US" sz="1800" b="1" dirty="0"/>
              <a:t>four</a:t>
            </a:r>
            <a:r>
              <a:rPr lang="en-US" sz="1800" dirty="0"/>
              <a:t> configurations.</a:t>
            </a:r>
          </a:p>
          <a:p>
            <a:endParaRPr lang="en-US" sz="1800" dirty="0"/>
          </a:p>
          <a:p>
            <a:r>
              <a:rPr lang="en-US" sz="1800" dirty="0"/>
              <a:t>The default value for the third and fourth configurations are not defined.  So you can consider them zero.</a:t>
            </a:r>
          </a:p>
          <a:p>
            <a:endParaRPr lang="en-US" sz="1800" dirty="0"/>
          </a:p>
          <a:p>
            <a:r>
              <a:rPr lang="en-US" sz="1800" dirty="0"/>
              <a:t>Now let's assume you asked for </a:t>
            </a:r>
            <a:r>
              <a:rPr lang="en-US" sz="1800" dirty="0" err="1"/>
              <a:t>spark.executor.memory</a:t>
            </a:r>
            <a:r>
              <a:rPr lang="en-US" sz="1800" dirty="0"/>
              <a:t> = 8 GB. So you will get 8 GB for the Spark executor JVM.</a:t>
            </a:r>
          </a:p>
          <a:p>
            <a:r>
              <a:rPr lang="en-US" sz="1800" dirty="0"/>
              <a:t>You will also get 800 MB for overhead.   The total physical memory of your container is 8.8 GB.  </a:t>
            </a:r>
          </a:p>
          <a:p>
            <a:endParaRPr lang="en-US" sz="1800" dirty="0"/>
          </a:p>
          <a:p>
            <a:r>
              <a:rPr lang="en-US" sz="1800" dirty="0"/>
              <a:t>Now you have three limits.</a:t>
            </a:r>
          </a:p>
          <a:p>
            <a:endParaRPr lang="en-US" sz="1800" dirty="0"/>
          </a:p>
          <a:p>
            <a:r>
              <a:rPr lang="en-US" sz="1800" dirty="0"/>
              <a:t>Your executor JVM cannot use more than 8 GB of memory.  Your non JVM processes cannot use more than 800 MB.  And your container has a maximum physical limit of 8.8 GB.  </a:t>
            </a:r>
            <a:r>
              <a:rPr lang="en-US" sz="1800" b="1" dirty="0"/>
              <a:t>You will see an OOM exception when any of these limits are crossed.</a:t>
            </a:r>
          </a:p>
          <a:p>
            <a:endParaRPr lang="en-US" sz="1800" dirty="0"/>
          </a:p>
          <a:p>
            <a:r>
              <a:rPr lang="en-US" sz="1800" dirty="0"/>
              <a:t>What is the Physical memory limit at the worker node?</a:t>
            </a:r>
          </a:p>
          <a:p>
            <a:endParaRPr lang="en-US" sz="1800" dirty="0"/>
          </a:p>
          <a:p>
            <a:r>
              <a:rPr lang="en-US" sz="1800" dirty="0"/>
              <a:t>For the Physical memory limit of workers, You should look out for </a:t>
            </a:r>
            <a:r>
              <a:rPr lang="en-US" sz="1800" dirty="0" err="1"/>
              <a:t>yarn.scheduler.maximum</a:t>
            </a:r>
            <a:r>
              <a:rPr lang="en-US" sz="1800" dirty="0"/>
              <a:t>-allocation-mb for the maximum limit. You cannot get more than the maximum-allocation-mb.</a:t>
            </a:r>
          </a:p>
          <a:p>
            <a:endParaRPr lang="en-US" sz="1800" dirty="0"/>
          </a:p>
          <a:p>
            <a:endParaRPr lang="en-SG" dirty="0"/>
          </a:p>
        </p:txBody>
      </p:sp>
    </p:spTree>
    <p:extLst>
      <p:ext uri="{BB962C8B-B14F-4D97-AF65-F5344CB8AC3E}">
        <p14:creationId xmlns:p14="http://schemas.microsoft.com/office/powerpoint/2010/main" val="1485319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918609-EE68-0932-E180-E49156FB4122}"/>
              </a:ext>
            </a:extLst>
          </p:cNvPr>
          <p:cNvSpPr txBox="1"/>
          <p:nvPr/>
        </p:nvSpPr>
        <p:spPr>
          <a:xfrm>
            <a:off x="152399" y="96982"/>
            <a:ext cx="11887201" cy="6740307"/>
          </a:xfrm>
          <a:prstGeom prst="rect">
            <a:avLst/>
          </a:prstGeom>
          <a:noFill/>
        </p:spPr>
        <p:txBody>
          <a:bodyPr wrap="square" rtlCol="0">
            <a:spAutoFit/>
          </a:bodyPr>
          <a:lstStyle/>
          <a:p>
            <a:r>
              <a:rPr lang="en-US" sz="1800" dirty="0"/>
              <a:t>What is the </a:t>
            </a:r>
            <a:r>
              <a:rPr lang="en-US" sz="1800" dirty="0" err="1"/>
              <a:t>PySpark</a:t>
            </a:r>
            <a:r>
              <a:rPr lang="en-US" sz="1800" dirty="0"/>
              <a:t> executor memory?</a:t>
            </a:r>
            <a:br>
              <a:rPr lang="en-US" sz="1800" dirty="0"/>
            </a:br>
            <a:br>
              <a:rPr lang="en-US" sz="1800" dirty="0"/>
            </a:br>
            <a:r>
              <a:rPr lang="en-US" sz="1800" dirty="0"/>
              <a:t>You do not need to worry about </a:t>
            </a:r>
            <a:r>
              <a:rPr lang="en-US" sz="1800" dirty="0" err="1"/>
              <a:t>PySpark</a:t>
            </a:r>
            <a:r>
              <a:rPr lang="en-US" sz="1800" dirty="0"/>
              <a:t> memory if you write your Spark application in Java or Scala.</a:t>
            </a:r>
            <a:br>
              <a:rPr lang="en-US" sz="1800" dirty="0"/>
            </a:br>
            <a:br>
              <a:rPr lang="en-US" sz="1800" dirty="0"/>
            </a:br>
            <a:r>
              <a:rPr lang="en-US" sz="1800" dirty="0" err="1"/>
              <a:t>PySpark</a:t>
            </a:r>
            <a:r>
              <a:rPr lang="en-US" sz="1800" dirty="0"/>
              <a:t> is not a JVM process.  So you will not get anything from those 8 GBs. All you have is 800 MB of overhead memory. </a:t>
            </a:r>
          </a:p>
          <a:p>
            <a:endParaRPr lang="en-US" sz="1800" dirty="0"/>
          </a:p>
          <a:p>
            <a:r>
              <a:rPr lang="en-US" sz="1800" dirty="0"/>
              <a:t>Some 300 to 400 MB of this is constantly consumed by the container processes and other internal processes. </a:t>
            </a:r>
          </a:p>
          <a:p>
            <a:endParaRPr lang="en-US" sz="1800" dirty="0"/>
          </a:p>
          <a:p>
            <a:r>
              <a:rPr lang="en-US" sz="1800" dirty="0"/>
              <a:t>So your </a:t>
            </a:r>
            <a:r>
              <a:rPr lang="en-US" sz="1800" dirty="0" err="1"/>
              <a:t>PySpark</a:t>
            </a:r>
            <a:r>
              <a:rPr lang="en-US" sz="1800" dirty="0"/>
              <a:t> will get approximately 400 MB.  So now you have one more limit.</a:t>
            </a:r>
          </a:p>
          <a:p>
            <a:endParaRPr lang="en-US" sz="1800" dirty="0"/>
          </a:p>
          <a:p>
            <a:r>
              <a:rPr lang="en-US" sz="1800" dirty="0"/>
              <a:t>If your </a:t>
            </a:r>
            <a:r>
              <a:rPr lang="en-US" sz="1800" dirty="0" err="1"/>
              <a:t>PySpark</a:t>
            </a:r>
            <a:r>
              <a:rPr lang="en-US" sz="1800" dirty="0"/>
              <a:t> consumes more than what can be accommodated in the overhead, you will see an OOM error.</a:t>
            </a:r>
            <a:br>
              <a:rPr lang="en-US" sz="1800" dirty="0"/>
            </a:br>
            <a:br>
              <a:rPr lang="en-US" sz="1800" dirty="0"/>
            </a:br>
            <a:r>
              <a:rPr lang="en-US" sz="1800" dirty="0"/>
              <a:t>The Spark container memory allocation looks like this. You have a container, and the container has got some memory. This total memory is broken into two parts. </a:t>
            </a:r>
          </a:p>
          <a:p>
            <a:r>
              <a:rPr lang="en-US" sz="1800" dirty="0"/>
              <a:t>Heap memory( driver/executor memory) - call it driver memory when you are running a driver in this container.  call it executor memory when the container is running an executor.</a:t>
            </a:r>
          </a:p>
          <a:p>
            <a:endParaRPr lang="en-US" dirty="0"/>
          </a:p>
          <a:p>
            <a:r>
              <a:rPr lang="en-US" sz="1800" dirty="0"/>
              <a:t>The overhead memory is used for a bunch of things.  In fact, the overhead is also used for network buffers.   </a:t>
            </a:r>
          </a:p>
          <a:p>
            <a:r>
              <a:rPr lang="en-US" sz="1800" dirty="0"/>
              <a:t>So you will be using overhead memory as your shuffle exchange or reading partition data from remote storage etc.</a:t>
            </a:r>
          </a:p>
          <a:p>
            <a:endParaRPr lang="en-US" sz="1800" dirty="0"/>
          </a:p>
          <a:p>
            <a:r>
              <a:rPr lang="en-US" sz="1800" dirty="0"/>
              <a:t>Both the memory portions are critical for your Spark application.  And more than often, lack of enough overhead memory will cost you an OOM exception.</a:t>
            </a:r>
          </a:p>
          <a:p>
            <a:endParaRPr lang="en-US" sz="1800" dirty="0"/>
          </a:p>
          <a:p>
            <a:r>
              <a:rPr lang="en-US" sz="1800" dirty="0"/>
              <a:t>Because the overhead memory is often overlooked, but it is used as your shuffle exchange or network read buffer.</a:t>
            </a:r>
          </a:p>
        </p:txBody>
      </p:sp>
    </p:spTree>
    <p:extLst>
      <p:ext uri="{BB962C8B-B14F-4D97-AF65-F5344CB8AC3E}">
        <p14:creationId xmlns:p14="http://schemas.microsoft.com/office/powerpoint/2010/main" val="4258455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8E137C-1D6D-D284-CAEB-329030EF6110}"/>
              </a:ext>
            </a:extLst>
          </p:cNvPr>
          <p:cNvSpPr txBox="1"/>
          <p:nvPr/>
        </p:nvSpPr>
        <p:spPr>
          <a:xfrm>
            <a:off x="136643" y="268793"/>
            <a:ext cx="11845149" cy="1200329"/>
          </a:xfrm>
          <a:prstGeom prst="rect">
            <a:avLst/>
          </a:prstGeom>
          <a:noFill/>
        </p:spPr>
        <p:txBody>
          <a:bodyPr wrap="square">
            <a:spAutoFit/>
          </a:bodyPr>
          <a:lstStyle/>
          <a:p>
            <a:pPr algn="l"/>
            <a:r>
              <a:rPr lang="en-US" b="1" i="0" dirty="0">
                <a:solidFill>
                  <a:srgbClr val="292929"/>
                </a:solidFill>
                <a:effectLst/>
                <a:latin typeface="sohne"/>
              </a:rPr>
              <a:t>How do I create multiple sessions?</a:t>
            </a:r>
          </a:p>
          <a:p>
            <a:pPr algn="l"/>
            <a:r>
              <a:rPr lang="en-US" b="0" i="0" dirty="0">
                <a:solidFill>
                  <a:srgbClr val="292929"/>
                </a:solidFill>
                <a:effectLst/>
                <a:latin typeface="source-serif-pro"/>
              </a:rPr>
              <a:t>Spark gives a straight forward API to create a new session which shares the same spark context. </a:t>
            </a:r>
            <a:r>
              <a:rPr lang="en-US" b="1" i="1" dirty="0" err="1">
                <a:solidFill>
                  <a:srgbClr val="292929"/>
                </a:solidFill>
                <a:effectLst/>
                <a:latin typeface="source-serif-pro"/>
              </a:rPr>
              <a:t>spark.newSession</a:t>
            </a:r>
            <a:r>
              <a:rPr lang="en-US" b="1" i="1" dirty="0">
                <a:solidFill>
                  <a:srgbClr val="292929"/>
                </a:solidFill>
                <a:effectLst/>
                <a:latin typeface="source-serif-pro"/>
              </a:rPr>
              <a:t>() </a:t>
            </a:r>
            <a:r>
              <a:rPr lang="en-US" b="0" i="0" dirty="0">
                <a:solidFill>
                  <a:srgbClr val="292929"/>
                </a:solidFill>
                <a:effectLst/>
                <a:latin typeface="source-serif-pro"/>
              </a:rPr>
              <a:t>creates a new spark session object. If we look closely at the hash of the </a:t>
            </a:r>
            <a:r>
              <a:rPr lang="en-US" b="1" i="1" dirty="0">
                <a:solidFill>
                  <a:srgbClr val="292929"/>
                </a:solidFill>
                <a:effectLst/>
                <a:latin typeface="source-serif-pro"/>
              </a:rPr>
              <a:t>spark</a:t>
            </a:r>
            <a:r>
              <a:rPr lang="en-US" b="0" i="0" dirty="0">
                <a:solidFill>
                  <a:srgbClr val="292929"/>
                </a:solidFill>
                <a:effectLst/>
                <a:latin typeface="source-serif-pro"/>
              </a:rPr>
              <a:t> and </a:t>
            </a:r>
            <a:r>
              <a:rPr lang="en-US" b="1" i="0" dirty="0">
                <a:solidFill>
                  <a:srgbClr val="292929"/>
                </a:solidFill>
                <a:effectLst/>
                <a:latin typeface="source-serif-pro"/>
              </a:rPr>
              <a:t>session2</a:t>
            </a:r>
            <a:r>
              <a:rPr lang="en-US" b="0" i="0" dirty="0">
                <a:solidFill>
                  <a:srgbClr val="292929"/>
                </a:solidFill>
                <a:effectLst/>
                <a:latin typeface="source-serif-pro"/>
              </a:rPr>
              <a:t> , they both are different. In contrast, the underneath spark context is the same.</a:t>
            </a:r>
          </a:p>
        </p:txBody>
      </p:sp>
      <p:sp>
        <p:nvSpPr>
          <p:cNvPr id="3" name="TextBox 2">
            <a:extLst>
              <a:ext uri="{FF2B5EF4-FFF2-40B4-BE49-F238E27FC236}">
                <a16:creationId xmlns:a16="http://schemas.microsoft.com/office/drawing/2014/main" id="{FD95AC20-5C32-2759-AD0B-A3091734FDA3}"/>
              </a:ext>
            </a:extLst>
          </p:cNvPr>
          <p:cNvSpPr txBox="1"/>
          <p:nvPr/>
        </p:nvSpPr>
        <p:spPr>
          <a:xfrm>
            <a:off x="231228" y="1534512"/>
            <a:ext cx="11750564" cy="2308324"/>
          </a:xfrm>
          <a:prstGeom prst="rect">
            <a:avLst/>
          </a:prstGeom>
          <a:noFill/>
        </p:spPr>
        <p:txBody>
          <a:bodyPr wrap="square" rtlCol="0">
            <a:spAutoFit/>
          </a:bodyPr>
          <a:lstStyle/>
          <a:p>
            <a:r>
              <a:rPr lang="en-SG" dirty="0" err="1"/>
              <a:t>scala</a:t>
            </a:r>
            <a:r>
              <a:rPr lang="en-SG" dirty="0"/>
              <a:t>&gt; </a:t>
            </a:r>
            <a:r>
              <a:rPr lang="en-SG" dirty="0" err="1"/>
              <a:t>val</a:t>
            </a:r>
            <a:r>
              <a:rPr lang="en-SG" dirty="0"/>
              <a:t> </a:t>
            </a:r>
            <a:r>
              <a:rPr lang="en-SG" b="1" dirty="0"/>
              <a:t>session2</a:t>
            </a:r>
            <a:r>
              <a:rPr lang="en-SG" dirty="0"/>
              <a:t> = </a:t>
            </a:r>
            <a:r>
              <a:rPr lang="en-SG" dirty="0" err="1"/>
              <a:t>spark.newSession</a:t>
            </a:r>
            <a:r>
              <a:rPr lang="en-SG" dirty="0"/>
              <a:t>()</a:t>
            </a:r>
          </a:p>
          <a:p>
            <a:r>
              <a:rPr lang="en-SG" dirty="0"/>
              <a:t>session2: </a:t>
            </a:r>
            <a:r>
              <a:rPr lang="en-SG" dirty="0" err="1"/>
              <a:t>org.apache.spark.sql.SparkSession</a:t>
            </a:r>
            <a:r>
              <a:rPr lang="en-SG" dirty="0"/>
              <a:t> = org.apache.spark.sql.S</a:t>
            </a:r>
            <a:r>
              <a:rPr lang="en-SG" b="1" dirty="0"/>
              <a:t>parkSession@691fffb9</a:t>
            </a:r>
          </a:p>
          <a:p>
            <a:r>
              <a:rPr lang="en-SG" dirty="0" err="1"/>
              <a:t>scala</a:t>
            </a:r>
            <a:r>
              <a:rPr lang="en-SG" dirty="0"/>
              <a:t>&gt; </a:t>
            </a:r>
            <a:r>
              <a:rPr lang="en-SG" b="1" dirty="0"/>
              <a:t>spark</a:t>
            </a:r>
          </a:p>
          <a:p>
            <a:r>
              <a:rPr lang="en-SG" dirty="0"/>
              <a:t>res22: </a:t>
            </a:r>
            <a:r>
              <a:rPr lang="en-SG" dirty="0" err="1"/>
              <a:t>org.apache.spark.sql.SparkSession</a:t>
            </a:r>
            <a:r>
              <a:rPr lang="en-SG" dirty="0"/>
              <a:t> = org.apache.spark.sql.</a:t>
            </a:r>
            <a:r>
              <a:rPr lang="en-SG" b="1" dirty="0"/>
              <a:t>SparkSession@506bc254</a:t>
            </a:r>
          </a:p>
          <a:p>
            <a:r>
              <a:rPr lang="en-SG" dirty="0" err="1"/>
              <a:t>scala</a:t>
            </a:r>
            <a:r>
              <a:rPr lang="en-SG" dirty="0"/>
              <a:t>&gt; </a:t>
            </a:r>
            <a:r>
              <a:rPr lang="en-SG" b="1" dirty="0" err="1"/>
              <a:t>spark.sparkContext</a:t>
            </a:r>
            <a:endParaRPr lang="en-SG" b="1" dirty="0"/>
          </a:p>
          <a:p>
            <a:r>
              <a:rPr lang="en-SG" dirty="0"/>
              <a:t>res26: </a:t>
            </a:r>
            <a:r>
              <a:rPr lang="en-SG" dirty="0" err="1"/>
              <a:t>org.apache.spark.SparkContext</a:t>
            </a:r>
            <a:r>
              <a:rPr lang="en-SG" dirty="0"/>
              <a:t> = org.apache.spark.</a:t>
            </a:r>
            <a:r>
              <a:rPr lang="en-SG" b="1" dirty="0"/>
              <a:t>SparkContext@715fceaf</a:t>
            </a:r>
          </a:p>
          <a:p>
            <a:r>
              <a:rPr lang="en-SG" dirty="0" err="1"/>
              <a:t>scala</a:t>
            </a:r>
            <a:r>
              <a:rPr lang="en-SG" dirty="0"/>
              <a:t>&gt; </a:t>
            </a:r>
            <a:r>
              <a:rPr lang="en-SG" b="1" dirty="0"/>
              <a:t>session2.sparkContext</a:t>
            </a:r>
          </a:p>
          <a:p>
            <a:r>
              <a:rPr lang="en-SG" dirty="0"/>
              <a:t>res27: </a:t>
            </a:r>
            <a:r>
              <a:rPr lang="en-SG" dirty="0" err="1"/>
              <a:t>org.apache.spark.SparkContext</a:t>
            </a:r>
            <a:r>
              <a:rPr lang="en-SG" dirty="0"/>
              <a:t> = org.apache.spark.</a:t>
            </a:r>
            <a:r>
              <a:rPr lang="en-SG" b="1" dirty="0"/>
              <a:t>SparkContext@715fceaf</a:t>
            </a:r>
          </a:p>
        </p:txBody>
      </p:sp>
      <p:sp>
        <p:nvSpPr>
          <p:cNvPr id="7" name="TextBox 6">
            <a:extLst>
              <a:ext uri="{FF2B5EF4-FFF2-40B4-BE49-F238E27FC236}">
                <a16:creationId xmlns:a16="http://schemas.microsoft.com/office/drawing/2014/main" id="{E7745ED5-9D77-439D-1DED-926FCBDD9227}"/>
              </a:ext>
            </a:extLst>
          </p:cNvPr>
          <p:cNvSpPr txBox="1"/>
          <p:nvPr/>
        </p:nvSpPr>
        <p:spPr>
          <a:xfrm>
            <a:off x="231228" y="4319195"/>
            <a:ext cx="11529848" cy="1754326"/>
          </a:xfrm>
          <a:prstGeom prst="rect">
            <a:avLst/>
          </a:prstGeom>
          <a:noFill/>
        </p:spPr>
        <p:txBody>
          <a:bodyPr wrap="square">
            <a:spAutoFit/>
          </a:bodyPr>
          <a:lstStyle/>
          <a:p>
            <a:r>
              <a:rPr lang="en-SG" dirty="0"/>
              <a:t>Also, we can verify that the spark session gives a unified view of all the contexts and isolation of configuration and environment. We can directly query without creating a SQL Context like we used and run the queries similarly. </a:t>
            </a:r>
          </a:p>
          <a:p>
            <a:endParaRPr lang="en-SG" dirty="0"/>
          </a:p>
          <a:p>
            <a:r>
              <a:rPr lang="en-SG" dirty="0"/>
              <a:t>Let’s say we have a table called </a:t>
            </a:r>
            <a:r>
              <a:rPr lang="en-SG" b="1" dirty="0"/>
              <a:t>people_session1</a:t>
            </a:r>
            <a:r>
              <a:rPr lang="en-SG" dirty="0"/>
              <a:t>. This table will be only visible in the session spark . Let's say we created a new session </a:t>
            </a:r>
            <a:r>
              <a:rPr lang="en-SG" b="1" dirty="0"/>
              <a:t>session2</a:t>
            </a:r>
            <a:r>
              <a:rPr lang="en-SG" dirty="0"/>
              <a:t> .These tables won’t be visible for when we try to access them and also we can create another table with the same name without affecting the table in spark session.</a:t>
            </a:r>
          </a:p>
        </p:txBody>
      </p:sp>
    </p:spTree>
    <p:extLst>
      <p:ext uri="{BB962C8B-B14F-4D97-AF65-F5344CB8AC3E}">
        <p14:creationId xmlns:p14="http://schemas.microsoft.com/office/powerpoint/2010/main" val="2357733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A8EB94-4A0A-A840-5808-7A51C11CEEF8}"/>
              </a:ext>
            </a:extLst>
          </p:cNvPr>
          <p:cNvSpPr txBox="1"/>
          <p:nvPr/>
        </p:nvSpPr>
        <p:spPr>
          <a:xfrm>
            <a:off x="152400" y="83123"/>
            <a:ext cx="11942618" cy="2800767"/>
          </a:xfrm>
          <a:prstGeom prst="rect">
            <a:avLst/>
          </a:prstGeom>
          <a:noFill/>
        </p:spPr>
        <p:txBody>
          <a:bodyPr wrap="square" rtlCol="0">
            <a:spAutoFit/>
          </a:bodyPr>
          <a:lstStyle/>
          <a:p>
            <a:r>
              <a:rPr lang="en-SG" sz="1600" b="1" dirty="0"/>
              <a:t>Data Caching</a:t>
            </a:r>
          </a:p>
          <a:p>
            <a:endParaRPr lang="en-SG" sz="1600" b="1" dirty="0"/>
          </a:p>
          <a:p>
            <a:r>
              <a:rPr lang="en-US" sz="1600" dirty="0"/>
              <a:t>Spark memory pool is broken down into two sub-pools.  </a:t>
            </a:r>
          </a:p>
          <a:p>
            <a:r>
              <a:rPr lang="en-US" sz="1600" i="1" dirty="0"/>
              <a:t>Storage memory  - </a:t>
            </a:r>
            <a:r>
              <a:rPr lang="en-US" sz="1600" dirty="0"/>
              <a:t>for caching data frames</a:t>
            </a:r>
          </a:p>
          <a:p>
            <a:r>
              <a:rPr lang="en-US" sz="1600" i="1" dirty="0"/>
              <a:t>Executor memory - </a:t>
            </a:r>
            <a:r>
              <a:rPr lang="en-US" sz="1600" dirty="0"/>
              <a:t>to perform </a:t>
            </a:r>
            <a:r>
              <a:rPr lang="en-US" sz="1600" dirty="0" err="1"/>
              <a:t>dataframe</a:t>
            </a:r>
            <a:r>
              <a:rPr lang="en-US" sz="1600" dirty="0"/>
              <a:t> computations</a:t>
            </a:r>
          </a:p>
          <a:p>
            <a:endParaRPr lang="en-US" sz="1600" dirty="0"/>
          </a:p>
          <a:p>
            <a:r>
              <a:rPr lang="en-US" sz="1600" dirty="0"/>
              <a:t>Both of the below methods will cache </a:t>
            </a:r>
            <a:r>
              <a:rPr lang="en-US" sz="1600" dirty="0" err="1"/>
              <a:t>dataframe</a:t>
            </a:r>
            <a:r>
              <a:rPr lang="en-US" sz="1600" dirty="0"/>
              <a:t> in the executor storage pool.</a:t>
            </a:r>
          </a:p>
          <a:p>
            <a:r>
              <a:rPr lang="en-US" sz="1600" b="1" dirty="0"/>
              <a:t>cache()</a:t>
            </a:r>
            <a:r>
              <a:rPr lang="en-US" sz="1600" dirty="0"/>
              <a:t> -  does not take any argument. cache your </a:t>
            </a:r>
            <a:r>
              <a:rPr lang="en-US" sz="1600" dirty="0" err="1"/>
              <a:t>dataframe</a:t>
            </a:r>
            <a:r>
              <a:rPr lang="en-US" sz="1600" dirty="0"/>
              <a:t> using the default </a:t>
            </a:r>
            <a:r>
              <a:rPr lang="en-US" sz="1600" b="1" dirty="0"/>
              <a:t>MEMORY_AND_DISK</a:t>
            </a:r>
            <a:r>
              <a:rPr lang="en-US" sz="1600" dirty="0"/>
              <a:t> storage level</a:t>
            </a:r>
          </a:p>
          <a:p>
            <a:r>
              <a:rPr lang="en-US" sz="1600" b="1" dirty="0"/>
              <a:t>persist() </a:t>
            </a:r>
            <a:r>
              <a:rPr lang="en-US" sz="1600" dirty="0"/>
              <a:t>- takes an optional argument for the storage level. Flexible and it allows you to configure the storage level</a:t>
            </a:r>
          </a:p>
          <a:p>
            <a:endParaRPr lang="en-US" sz="1600"/>
          </a:p>
          <a:p>
            <a:endParaRPr lang="en-SG" sz="1600" dirty="0"/>
          </a:p>
        </p:txBody>
      </p:sp>
    </p:spTree>
    <p:extLst>
      <p:ext uri="{BB962C8B-B14F-4D97-AF65-F5344CB8AC3E}">
        <p14:creationId xmlns:p14="http://schemas.microsoft.com/office/powerpoint/2010/main" val="3369977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9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FCF69-564B-D344-FBF2-BBE5E877098F}"/>
              </a:ext>
            </a:extLst>
          </p:cNvPr>
          <p:cNvPicPr>
            <a:picLocks noChangeAspect="1"/>
          </p:cNvPicPr>
          <p:nvPr/>
        </p:nvPicPr>
        <p:blipFill>
          <a:blip r:embed="rId2"/>
          <a:stretch>
            <a:fillRect/>
          </a:stretch>
        </p:blipFill>
        <p:spPr>
          <a:xfrm>
            <a:off x="284639" y="233966"/>
            <a:ext cx="4896102" cy="4203916"/>
          </a:xfrm>
          <a:prstGeom prst="rect">
            <a:avLst/>
          </a:prstGeom>
        </p:spPr>
      </p:pic>
      <p:sp>
        <p:nvSpPr>
          <p:cNvPr id="11" name="TextBox 10">
            <a:extLst>
              <a:ext uri="{FF2B5EF4-FFF2-40B4-BE49-F238E27FC236}">
                <a16:creationId xmlns:a16="http://schemas.microsoft.com/office/drawing/2014/main" id="{313074C3-B9CC-0220-5765-5CE897009EDE}"/>
              </a:ext>
            </a:extLst>
          </p:cNvPr>
          <p:cNvSpPr txBox="1"/>
          <p:nvPr/>
        </p:nvSpPr>
        <p:spPr>
          <a:xfrm>
            <a:off x="5402317" y="360853"/>
            <a:ext cx="6695090" cy="2862322"/>
          </a:xfrm>
          <a:prstGeom prst="rect">
            <a:avLst/>
          </a:prstGeom>
          <a:noFill/>
        </p:spPr>
        <p:txBody>
          <a:bodyPr wrap="square">
            <a:spAutoFit/>
          </a:bodyPr>
          <a:lstStyle/>
          <a:p>
            <a:r>
              <a:rPr lang="en-SG" dirty="0"/>
              <a:t>This isolation is for the configurations as well. Both sessions can have their own configs.</a:t>
            </a:r>
          </a:p>
          <a:p>
            <a:endParaRPr lang="en-SG" dirty="0"/>
          </a:p>
          <a:p>
            <a:r>
              <a:rPr lang="en-SG" dirty="0" err="1"/>
              <a:t>scala</a:t>
            </a:r>
            <a:r>
              <a:rPr lang="en-SG" dirty="0"/>
              <a:t>&gt; </a:t>
            </a:r>
            <a:r>
              <a:rPr lang="en-SG" dirty="0" err="1"/>
              <a:t>spark.conf.get</a:t>
            </a:r>
            <a:r>
              <a:rPr lang="en-SG" dirty="0"/>
              <a:t>("</a:t>
            </a:r>
            <a:r>
              <a:rPr lang="en-SG" dirty="0" err="1"/>
              <a:t>spark.sql.crossJoin.enabled</a:t>
            </a:r>
            <a:r>
              <a:rPr lang="en-SG" dirty="0"/>
              <a:t>")</a:t>
            </a:r>
          </a:p>
          <a:p>
            <a:r>
              <a:rPr lang="en-SG" dirty="0"/>
              <a:t>res21: String = true</a:t>
            </a:r>
          </a:p>
          <a:p>
            <a:r>
              <a:rPr lang="en-SG" dirty="0" err="1"/>
              <a:t>scala</a:t>
            </a:r>
            <a:r>
              <a:rPr lang="en-SG" dirty="0"/>
              <a:t>&gt;   session2.conf.get("</a:t>
            </a:r>
            <a:r>
              <a:rPr lang="en-SG" dirty="0" err="1"/>
              <a:t>spark.sql.crossJoin.enabled</a:t>
            </a:r>
            <a:r>
              <a:rPr lang="en-SG" dirty="0"/>
              <a:t>")</a:t>
            </a:r>
          </a:p>
          <a:p>
            <a:r>
              <a:rPr lang="en-SG" dirty="0"/>
              <a:t>res25: String = false</a:t>
            </a:r>
          </a:p>
          <a:p>
            <a:r>
              <a:rPr lang="en-SG" dirty="0"/>
              <a:t>Get the existing configurations:</a:t>
            </a:r>
          </a:p>
          <a:p>
            <a:r>
              <a:rPr lang="en-SG" dirty="0" err="1"/>
              <a:t>scala</a:t>
            </a:r>
            <a:r>
              <a:rPr lang="en-SG" dirty="0"/>
              <a:t>&gt; </a:t>
            </a:r>
            <a:r>
              <a:rPr lang="en-SG" dirty="0" err="1"/>
              <a:t>spark.conf.set</a:t>
            </a:r>
            <a:r>
              <a:rPr lang="en-SG" dirty="0"/>
              <a:t>("</a:t>
            </a:r>
            <a:r>
              <a:rPr lang="en-SG" dirty="0" err="1"/>
              <a:t>spark.sql.shuffle.partitions</a:t>
            </a:r>
            <a:r>
              <a:rPr lang="en-SG" dirty="0"/>
              <a:t>", 100)</a:t>
            </a:r>
          </a:p>
          <a:p>
            <a:r>
              <a:rPr lang="en-SG" dirty="0" err="1"/>
              <a:t>scala</a:t>
            </a:r>
            <a:r>
              <a:rPr lang="en-SG" dirty="0"/>
              <a:t>&gt; </a:t>
            </a:r>
            <a:r>
              <a:rPr lang="en-SG" dirty="0" err="1"/>
              <a:t>spark.conf.getAll</a:t>
            </a:r>
            <a:endParaRPr lang="en-SG" dirty="0"/>
          </a:p>
        </p:txBody>
      </p:sp>
      <p:sp>
        <p:nvSpPr>
          <p:cNvPr id="13" name="TextBox 12">
            <a:extLst>
              <a:ext uri="{FF2B5EF4-FFF2-40B4-BE49-F238E27FC236}">
                <a16:creationId xmlns:a16="http://schemas.microsoft.com/office/drawing/2014/main" id="{E327D00B-F2D6-BB26-1E2B-19D9720458E7}"/>
              </a:ext>
            </a:extLst>
          </p:cNvPr>
          <p:cNvSpPr txBox="1"/>
          <p:nvPr/>
        </p:nvSpPr>
        <p:spPr>
          <a:xfrm>
            <a:off x="0" y="4634832"/>
            <a:ext cx="11645462" cy="1754326"/>
          </a:xfrm>
          <a:prstGeom prst="rect">
            <a:avLst/>
          </a:prstGeom>
          <a:noFill/>
        </p:spPr>
        <p:txBody>
          <a:bodyPr wrap="square">
            <a:spAutoFit/>
          </a:bodyPr>
          <a:lstStyle/>
          <a:p>
            <a:r>
              <a:rPr lang="en-SG" dirty="0"/>
              <a:t>res55: Map[</a:t>
            </a:r>
            <a:r>
              <a:rPr lang="en-SG" dirty="0" err="1"/>
              <a:t>String,String</a:t>
            </a:r>
            <a:r>
              <a:rPr lang="en-SG" dirty="0"/>
              <a:t>] = Map(</a:t>
            </a:r>
            <a:r>
              <a:rPr lang="en-SG" dirty="0" err="1"/>
              <a:t>spark.driver.host</a:t>
            </a:r>
            <a:r>
              <a:rPr lang="en-SG" dirty="0"/>
              <a:t> -&gt; 19e0778ea843, </a:t>
            </a:r>
            <a:r>
              <a:rPr lang="en-SG" dirty="0" err="1"/>
              <a:t>spark.driver.port</a:t>
            </a:r>
            <a:r>
              <a:rPr lang="en-SG" dirty="0"/>
              <a:t> -&gt; 38121, </a:t>
            </a:r>
            <a:r>
              <a:rPr lang="en-SG" dirty="0" err="1"/>
              <a:t>spark.repl.class.uri</a:t>
            </a:r>
            <a:r>
              <a:rPr lang="en-SG" dirty="0"/>
              <a:t> -&gt; spark://19e0778ea843:38121/classes, </a:t>
            </a:r>
            <a:r>
              <a:rPr lang="en-SG" dirty="0" err="1"/>
              <a:t>spark.jars</a:t>
            </a:r>
            <a:r>
              <a:rPr lang="en-SG" dirty="0"/>
              <a:t> -&gt; "", </a:t>
            </a:r>
            <a:r>
              <a:rPr lang="en-SG" dirty="0" err="1"/>
              <a:t>spark.repl.class.outputDir</a:t>
            </a:r>
            <a:r>
              <a:rPr lang="en-SG" dirty="0"/>
              <a:t> -&gt; /</a:t>
            </a:r>
            <a:r>
              <a:rPr lang="en-SG" dirty="0" err="1"/>
              <a:t>tmp</a:t>
            </a:r>
            <a:r>
              <a:rPr lang="en-SG" dirty="0"/>
              <a:t>/spark-cfe820cd-b2f1-4d23-9c9a-3ee42bc78e01/repl-fae1a516-761a-4f31-b957-f5860882478f, </a:t>
            </a:r>
            <a:r>
              <a:rPr lang="en-SG" dirty="0" err="1"/>
              <a:t>spark.sql.crossJoin.enabled</a:t>
            </a:r>
            <a:r>
              <a:rPr lang="en-SG" dirty="0"/>
              <a:t> -&gt; true, spark.app.name -&gt; Spark shell, </a:t>
            </a:r>
            <a:r>
              <a:rPr lang="en-SG" dirty="0" err="1"/>
              <a:t>spark.ui.showConsoleProgress</a:t>
            </a:r>
            <a:r>
              <a:rPr lang="en-SG" dirty="0"/>
              <a:t> -&gt; true, spark.executor.id -&gt; driver, </a:t>
            </a:r>
            <a:r>
              <a:rPr lang="en-SG" dirty="0" err="1"/>
              <a:t>spark.submit.deployMode</a:t>
            </a:r>
            <a:r>
              <a:rPr lang="en-SG" dirty="0"/>
              <a:t> -&gt; client, </a:t>
            </a:r>
            <a:r>
              <a:rPr lang="en-SG" dirty="0" err="1"/>
              <a:t>spark.master</a:t>
            </a:r>
            <a:r>
              <a:rPr lang="en-SG" dirty="0"/>
              <a:t> -&gt; local[*], </a:t>
            </a:r>
            <a:r>
              <a:rPr lang="en-SG" dirty="0" err="1"/>
              <a:t>spark.home</a:t>
            </a:r>
            <a:r>
              <a:rPr lang="en-SG" dirty="0"/>
              <a:t> -&gt; /opt/spark, spark.notebook.name -&gt; </a:t>
            </a:r>
            <a:r>
              <a:rPr lang="en-SG" dirty="0" err="1"/>
              <a:t>SparkSessionSimpleZipExample</a:t>
            </a:r>
            <a:r>
              <a:rPr lang="en-SG" dirty="0"/>
              <a:t>, </a:t>
            </a:r>
            <a:r>
              <a:rPr lang="en-SG" dirty="0" err="1"/>
              <a:t>spark.sql.catalogImplementation</a:t>
            </a:r>
            <a:r>
              <a:rPr lang="en-SG" dirty="0"/>
              <a:t> -&gt; hive, spark.app.id -&gt; local-1553489583142, </a:t>
            </a:r>
            <a:r>
              <a:rPr lang="en-SG" dirty="0" err="1"/>
              <a:t>spark.sql.shuffle.partitions</a:t>
            </a:r>
            <a:r>
              <a:rPr lang="en-SG" dirty="0"/>
              <a:t> -&gt; 100)</a:t>
            </a:r>
          </a:p>
        </p:txBody>
      </p:sp>
    </p:spTree>
    <p:extLst>
      <p:ext uri="{BB962C8B-B14F-4D97-AF65-F5344CB8AC3E}">
        <p14:creationId xmlns:p14="http://schemas.microsoft.com/office/powerpoint/2010/main" val="284379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8587</Words>
  <Application>Microsoft Office PowerPoint</Application>
  <PresentationFormat>Widescreen</PresentationFormat>
  <Paragraphs>574</Paragraphs>
  <Slides>51</Slides>
  <Notes>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51</vt:i4>
      </vt:variant>
    </vt:vector>
  </HeadingPairs>
  <TitlesOfParts>
    <vt:vector size="68" baseType="lpstr">
      <vt:lpstr>AmazonEmber</vt:lpstr>
      <vt:lpstr>-apple-system</vt:lpstr>
      <vt:lpstr>Arial Unicode MS</vt:lpstr>
      <vt:lpstr>Arvo</vt:lpstr>
      <vt:lpstr>Helvetica Neue</vt:lpstr>
      <vt:lpstr>inherit</vt:lpstr>
      <vt:lpstr>Roboto-Regular</vt:lpstr>
      <vt:lpstr>sohne</vt:lpstr>
      <vt:lpstr>source-serif-pro</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（BYS INT)</cp:lastModifiedBy>
  <cp:revision>107</cp:revision>
  <dcterms:created xsi:type="dcterms:W3CDTF">2023-01-05T06:13:01Z</dcterms:created>
  <dcterms:modified xsi:type="dcterms:W3CDTF">2023-02-20T10:03:17Z</dcterms:modified>
</cp:coreProperties>
</file>